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9" r:id="rId5"/>
    <p:sldMasterId id="2147483730" r:id="rId6"/>
    <p:sldMasterId id="2147483731" r:id="rId7"/>
    <p:sldMasterId id="2147483732" r:id="rId8"/>
    <p:sldMasterId id="2147483733" r:id="rId9"/>
    <p:sldMasterId id="214748373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</p:sldIdLst>
  <p:sldSz cy="5143500" cx="9144000"/>
  <p:notesSz cx="6858000" cy="9144000"/>
  <p:embeddedFontLst>
    <p:embeddedFont>
      <p:font typeface="Amatic SC"/>
      <p:regular r:id="rId85"/>
      <p:bold r:id="rId86"/>
    </p:embeddedFont>
    <p:embeddedFont>
      <p:font typeface="Playfair Display"/>
      <p:regular r:id="rId87"/>
      <p:bold r:id="rId88"/>
      <p:italic r:id="rId89"/>
      <p:boldItalic r:id="rId90"/>
    </p:embeddedFont>
    <p:embeddedFont>
      <p:font typeface="Montserrat"/>
      <p:regular r:id="rId91"/>
      <p:bold r:id="rId92"/>
      <p:italic r:id="rId93"/>
      <p:boldItalic r:id="rId94"/>
    </p:embeddedFont>
    <p:embeddedFont>
      <p:font typeface="Lato"/>
      <p:regular r:id="rId95"/>
      <p:bold r:id="rId96"/>
      <p:italic r:id="rId97"/>
      <p:boldItalic r:id="rId98"/>
    </p:embeddedFont>
    <p:embeddedFont>
      <p:font typeface="Source Code Pro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B6785E-6C8B-43A4-B999-BC07C075466C}">
  <a:tblStyle styleId="{E2B6785E-6C8B-43A4-B999-BC07C07546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102" Type="http://schemas.openxmlformats.org/officeDocument/2006/relationships/font" Target="fonts/SourceCodePro-boldItalic.fntdata"/><Relationship Id="rId101" Type="http://schemas.openxmlformats.org/officeDocument/2006/relationships/font" Target="fonts/SourceCodePro-italic.fntdata"/><Relationship Id="rId100" Type="http://schemas.openxmlformats.org/officeDocument/2006/relationships/font" Target="fonts/SourceCodePro-bold.fntdata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95" Type="http://schemas.openxmlformats.org/officeDocument/2006/relationships/font" Target="fonts/Lato-regular.fntdata"/><Relationship Id="rId94" Type="http://schemas.openxmlformats.org/officeDocument/2006/relationships/font" Target="fonts/Montserrat-boldItalic.fntdata"/><Relationship Id="rId97" Type="http://schemas.openxmlformats.org/officeDocument/2006/relationships/font" Target="fonts/Lato-italic.fntdata"/><Relationship Id="rId96" Type="http://schemas.openxmlformats.org/officeDocument/2006/relationships/font" Target="fonts/Lato-bold.fntdata"/><Relationship Id="rId11" Type="http://schemas.openxmlformats.org/officeDocument/2006/relationships/notesMaster" Target="notesMasters/notesMaster1.xml"/><Relationship Id="rId99" Type="http://schemas.openxmlformats.org/officeDocument/2006/relationships/font" Target="fonts/SourceCodePro-regular.fntdata"/><Relationship Id="rId10" Type="http://schemas.openxmlformats.org/officeDocument/2006/relationships/slideMaster" Target="slideMasters/slideMaster6.xml"/><Relationship Id="rId98" Type="http://schemas.openxmlformats.org/officeDocument/2006/relationships/font" Target="fonts/Lato-boldItalic.fntdata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91" Type="http://schemas.openxmlformats.org/officeDocument/2006/relationships/font" Target="fonts/Montserrat-regular.fntdata"/><Relationship Id="rId90" Type="http://schemas.openxmlformats.org/officeDocument/2006/relationships/font" Target="fonts/PlayfairDisplay-boldItalic.fntdata"/><Relationship Id="rId93" Type="http://schemas.openxmlformats.org/officeDocument/2006/relationships/font" Target="fonts/Montserrat-italic.fntdata"/><Relationship Id="rId92" Type="http://schemas.openxmlformats.org/officeDocument/2006/relationships/font" Target="fonts/Montserrat-bold.fntdata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84" Type="http://schemas.openxmlformats.org/officeDocument/2006/relationships/slide" Target="slides/slide73.xml"/><Relationship Id="rId83" Type="http://schemas.openxmlformats.org/officeDocument/2006/relationships/slide" Target="slides/slide72.xml"/><Relationship Id="rId86" Type="http://schemas.openxmlformats.org/officeDocument/2006/relationships/font" Target="fonts/AmaticSC-bold.fntdata"/><Relationship Id="rId85" Type="http://schemas.openxmlformats.org/officeDocument/2006/relationships/font" Target="fonts/AmaticSC-regular.fntdata"/><Relationship Id="rId88" Type="http://schemas.openxmlformats.org/officeDocument/2006/relationships/font" Target="fonts/PlayfairDisplay-bold.fntdata"/><Relationship Id="rId87" Type="http://schemas.openxmlformats.org/officeDocument/2006/relationships/font" Target="fonts/PlayfairDisplay-regular.fntdata"/><Relationship Id="rId89" Type="http://schemas.openxmlformats.org/officeDocument/2006/relationships/font" Target="fonts/PlayfairDisplay-italic.fntdata"/><Relationship Id="rId80" Type="http://schemas.openxmlformats.org/officeDocument/2006/relationships/slide" Target="slides/slide69.xml"/><Relationship Id="rId82" Type="http://schemas.openxmlformats.org/officeDocument/2006/relationships/slide" Target="slides/slide71.xml"/><Relationship Id="rId81" Type="http://schemas.openxmlformats.org/officeDocument/2006/relationships/slide" Target="slides/slide70.xml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2.xml"/><Relationship Id="rId72" Type="http://schemas.openxmlformats.org/officeDocument/2006/relationships/slide" Target="slides/slide61.xml"/><Relationship Id="rId75" Type="http://schemas.openxmlformats.org/officeDocument/2006/relationships/slide" Target="slides/slide64.xml"/><Relationship Id="rId74" Type="http://schemas.openxmlformats.org/officeDocument/2006/relationships/slide" Target="slides/slide63.xml"/><Relationship Id="rId77" Type="http://schemas.openxmlformats.org/officeDocument/2006/relationships/slide" Target="slides/slide66.xml"/><Relationship Id="rId76" Type="http://schemas.openxmlformats.org/officeDocument/2006/relationships/slide" Target="slides/slide65.xml"/><Relationship Id="rId79" Type="http://schemas.openxmlformats.org/officeDocument/2006/relationships/slide" Target="slides/slide68.xml"/><Relationship Id="rId78" Type="http://schemas.openxmlformats.org/officeDocument/2006/relationships/slide" Target="slides/slide67.xml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66" Type="http://schemas.openxmlformats.org/officeDocument/2006/relationships/slide" Target="slides/slide55.xml"/><Relationship Id="rId65" Type="http://schemas.openxmlformats.org/officeDocument/2006/relationships/slide" Target="slides/slide54.xml"/><Relationship Id="rId68" Type="http://schemas.openxmlformats.org/officeDocument/2006/relationships/slide" Target="slides/slide57.xml"/><Relationship Id="rId67" Type="http://schemas.openxmlformats.org/officeDocument/2006/relationships/slide" Target="slides/slide56.xml"/><Relationship Id="rId60" Type="http://schemas.openxmlformats.org/officeDocument/2006/relationships/slide" Target="slides/slide49.xml"/><Relationship Id="rId69" Type="http://schemas.openxmlformats.org/officeDocument/2006/relationships/slide" Target="slides/slide5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9" Type="http://schemas.openxmlformats.org/officeDocument/2006/relationships/slide" Target="slides/slide48.xml"/><Relationship Id="rId58" Type="http://schemas.openxmlformats.org/officeDocument/2006/relationships/slide" Target="slides/slide4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1b9dee3d7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1b9dee3d7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91b9dee3d7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3e343c3e7_0_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3e343c3e7_0_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e3e343c3e7_0_6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91b9dee3d7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91b9dee3d7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91b9dee3d7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916bd6ce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916bd6ce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916bd6ce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4eb15ed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4eb15ed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916bd6ce2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916bd6ce2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76e6ce8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76e6ce8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ˇ＄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76e6ce8a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76e6ce8a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ad20675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ead20675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ce1a034d8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ce1a034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e1a034d81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ce1a034d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f20d19a6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f20d19a6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ce1a034d8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ce1a034d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ce1a034d81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7" name="Google Shape;927;gce1a034d8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ce1a034d81_0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ce1a034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985edca5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985edca5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ce1a034d8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gce1a034d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5ab452d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c5ab452d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c5ab452de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c5ab452de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76e6ce8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76e6ce8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e4347578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e4347578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ce1a034d81_1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gce1a034d81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845d9f6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e845d9f6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ce1a034d81_1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gce1a034d81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ce1a034d81_1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gce1a034d81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ce1a034d81_1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gce1a034d81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916bd6ce2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916bd6ce2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916bd6ce2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916bd6ce2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7788a3c0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7788a3c0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ded9422d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ded9422d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5c298c556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5c298c556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我們了解的 CNN 之後，再回頭去看  DNN 就有機會更清楚所謂的特徵組合整理學習在幹甚麼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916bd6ce24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916bd6ce24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g916bd6ce24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754110590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754110590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845d9f6b1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845d9f6b1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e845d9f6b1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c298c556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c298c556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c298c556e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c298c556e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c298c556e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5c298c556e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5c298c556e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5c298c556e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5c298c556e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5c298c556e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5c298c556e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5c298c556e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5c298c556e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5c298c556e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985edca58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985edca58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985edca58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985edca58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985edca58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985edca58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845d9f6b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e845d9f6b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5c298c556e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5c298c556e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62da2a68e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62da2a68e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c298c556e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c298c556e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5c298c556e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5c298c556e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5c298c556e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5c298c556e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5c298c556e_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5c298c556e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5c298c556e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5c298c556e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754110590a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754110590a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754110590a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754110590a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916bd6ce24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916bd6ce24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g916bd6ce24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845d9f6b1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e845d9f6b1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e845d9f6b1_0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5c298c556e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5c298c556e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5c298c556e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5c298c556e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cf20d19a6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cf20d19a6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gcf20d19a6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cf20d19a6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cf20d19a6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916bd6ce24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916bd6ce24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g916bd6ce24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62edd9302e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9" name="Google Shape;1789;g62edd9302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等於上一頁再聽一次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加入了  誤差函數的概念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g62edd9302e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62edd9302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62edd9302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62edd9302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62edd9302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62edd9302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62edd9302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62edd9302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62edd9302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g62edd9302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e845d9f6b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e845d9f6b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62edd9302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62edd9302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62edd9302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62edd9302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5c298c556e_2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5c298c556e_2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6f875469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6f875469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3e343c3e7_0_9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3e343c3e7_0_9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e3e343c3e7_0_9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5d9f6b1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5d9f6b1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e845d9f6b1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9" name="Google Shape;59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8" name="Google Shape;68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0" name="Google Shape;90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5" name="Google Shape;105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1" name="Google Shape;111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8" name="Google Shape;118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0" name="Google Shape;140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8" name="Google Shape;148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4" name="Google Shape;154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184" name="Google Shape;184;p26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29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3125" lIns="93125" spcFirstLastPara="1" rIns="93125" wrap="square" tIns="931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12" name="Google Shape;212;p33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" name="Google Shape;213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3125" lIns="93125" spcFirstLastPara="1" rIns="93125" wrap="square" tIns="931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8"/>
          <p:cNvSpPr txBox="1"/>
          <p:nvPr>
            <p:ph type="ctr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1" type="subTitle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6" name="Google Shape;236;p38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38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39" name="Google Shape;239;p38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43" name="Google Shape;243;p39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9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39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showMasterSp="0" type="picTx">
  <p:cSld name="PICTURE_WITH_CAPTION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0"/>
          <p:cNvSpPr/>
          <p:nvPr>
            <p:ph idx="2" type="pic"/>
          </p:nvPr>
        </p:nvSpPr>
        <p:spPr>
          <a:xfrm>
            <a:off x="0" y="-1"/>
            <a:ext cx="9141900" cy="3429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34275" lIns="342900" spcFirstLastPara="1" rIns="34275" wrap="square" tIns="2743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wentieth Century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50" name="Google Shape;250;p40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0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40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53" name="Google Shape;253;p40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1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41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Twentieth Centur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1" name="Google Shape;2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言語錄">
  <p:cSld name="名言語錄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892969" y="3355330"/>
            <a:ext cx="7358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hort Stack"/>
              <a:buNone/>
              <a:defRPr sz="1300"/>
            </a:lvl1pPr>
            <a:lvl2pPr indent="-266700" lvl="1" marL="914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9pPr>
          </a:lstStyle>
          <a:p/>
        </p:txBody>
      </p:sp>
      <p:sp>
        <p:nvSpPr>
          <p:cNvPr id="264" name="Google Shape;264;p43"/>
          <p:cNvSpPr txBox="1"/>
          <p:nvPr>
            <p:ph idx="2" type="body"/>
          </p:nvPr>
        </p:nvSpPr>
        <p:spPr>
          <a:xfrm>
            <a:off x="892969" y="2367483"/>
            <a:ext cx="7358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hort Stack"/>
              <a:buNone/>
              <a:defRPr sz="2000"/>
            </a:lvl1pPr>
            <a:lvl2pPr indent="-266700" lvl="1" marL="914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12" type="sldNum"/>
          </p:nvPr>
        </p:nvSpPr>
        <p:spPr>
          <a:xfrm>
            <a:off x="4427586" y="4850419"/>
            <a:ext cx="288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 type="secHead">
  <p:cSld name="SECTION_HEAD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4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44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74" name="Google Shape;274;p44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768095" y="1714500"/>
            <a:ext cx="35661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78" name="Google Shape;278;p45"/>
          <p:cNvSpPr txBox="1"/>
          <p:nvPr>
            <p:ph idx="2" type="body"/>
          </p:nvPr>
        </p:nvSpPr>
        <p:spPr>
          <a:xfrm>
            <a:off x="4491990" y="1714500"/>
            <a:ext cx="35661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79" name="Google Shape;279;p45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45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768096" y="1634727"/>
            <a:ext cx="3566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85" name="Google Shape;285;p46"/>
          <p:cNvSpPr txBox="1"/>
          <p:nvPr>
            <p:ph idx="2" type="body"/>
          </p:nvPr>
        </p:nvSpPr>
        <p:spPr>
          <a:xfrm>
            <a:off x="768096" y="2225841"/>
            <a:ext cx="3566100" cy="2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86" name="Google Shape;286;p46"/>
          <p:cNvSpPr txBox="1"/>
          <p:nvPr>
            <p:ph idx="3" type="body"/>
          </p:nvPr>
        </p:nvSpPr>
        <p:spPr>
          <a:xfrm>
            <a:off x="4493166" y="1634727"/>
            <a:ext cx="3566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87" name="Google Shape;287;p46"/>
          <p:cNvSpPr txBox="1"/>
          <p:nvPr>
            <p:ph idx="4" type="body"/>
          </p:nvPr>
        </p:nvSpPr>
        <p:spPr>
          <a:xfrm>
            <a:off x="4493166" y="2225841"/>
            <a:ext cx="3566100" cy="2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88" name="Google Shape;288;p46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6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46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7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7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768096" y="353632"/>
            <a:ext cx="32919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wentieth Century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4286250" y="617220"/>
            <a:ext cx="4258800" cy="3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 sz="1800"/>
            </a:lvl1pPr>
            <a:lvl2pPr indent="-32385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🢝"/>
              <a:defRPr sz="1500"/>
            </a:lvl2pPr>
            <a:lvl3pPr indent="-3048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🢝"/>
              <a:defRPr sz="1200"/>
            </a:lvl9pPr>
          </a:lstStyle>
          <a:p/>
        </p:txBody>
      </p:sp>
      <p:sp>
        <p:nvSpPr>
          <p:cNvPr id="299" name="Google Shape;299;p48"/>
          <p:cNvSpPr txBox="1"/>
          <p:nvPr>
            <p:ph idx="2" type="body"/>
          </p:nvPr>
        </p:nvSpPr>
        <p:spPr>
          <a:xfrm>
            <a:off x="768096" y="1693130"/>
            <a:ext cx="32919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0" name="Google Shape;300;p48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 rot="5400000">
            <a:off x="2904451" y="-421800"/>
            <a:ext cx="3017400" cy="7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306" name="Google Shape;306;p49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9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9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showMasterSp="0" type="vertTitleAndTx">
  <p:cSld name="VERTICAL_TITLE_AND_VERTICAL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 rot="5400000">
            <a:off x="5500801" y="1614450"/>
            <a:ext cx="40575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4275" spcFirstLastPara="1" rIns="342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 rot="5400000">
            <a:off x="1557376" y="-243000"/>
            <a:ext cx="4057500" cy="5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312" name="Google Shape;312;p50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315" name="Google Shape;315;p50"/>
          <p:cNvCxnSpPr/>
          <p:nvPr/>
        </p:nvCxnSpPr>
        <p:spPr>
          <a:xfrm rot="10800000">
            <a:off x="7543800" y="44447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1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rtl="0" algn="ctr">
              <a:spcBef>
                <a:spcPts val="900"/>
              </a:spcBef>
              <a:spcAft>
                <a:spcPts val="0"/>
              </a:spcAft>
              <a:buSzPts val="1700"/>
              <a:buChar char=" "/>
              <a:defRPr/>
            </a:lvl1pPr>
            <a:lvl2pPr indent="-317500" lvl="1" marL="914400" rtl="0" algn="ctr"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298450" lvl="2" marL="13716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3pPr>
            <a:lvl4pPr indent="-298450" lvl="3" marL="18288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4pPr>
            <a:lvl5pPr indent="-298450" lvl="4" marL="22860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5pPr>
            <a:lvl6pPr indent="-298450" lvl="5" marL="27432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6pPr>
            <a:lvl7pPr indent="-298450" lvl="6" marL="32004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7pPr>
            <a:lvl8pPr indent="-298450" lvl="7" marL="36576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8pPr>
            <a:lvl9pPr indent="-298450" lvl="8" marL="4114800" rtl="0" algn="ctr">
              <a:spcBef>
                <a:spcPts val="300"/>
              </a:spcBef>
              <a:spcAft>
                <a:spcPts val="300"/>
              </a:spcAft>
              <a:buSzPts val="1100"/>
              <a:buChar char="🢝"/>
              <a:defRPr/>
            </a:lvl9pPr>
          </a:lstStyle>
          <a:p/>
        </p:txBody>
      </p:sp>
      <p:sp>
        <p:nvSpPr>
          <p:cNvPr id="324" name="Google Shape;32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標題及內容">
  <p:cSld name="2_標題及內容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" y="0"/>
            <a:ext cx="91427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300"/>
              </a:spcAft>
              <a:buClr>
                <a:schemeClr val="dk1"/>
              </a:buClr>
              <a:buSzPts val="1400"/>
              <a:buChar char="🢝"/>
              <a:defRPr/>
            </a:lvl9pPr>
          </a:lstStyle>
          <a:p/>
        </p:txBody>
      </p:sp>
      <p:sp>
        <p:nvSpPr>
          <p:cNvPr id="329" name="Google Shape;329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12" type="sldNum"/>
          </p:nvPr>
        </p:nvSpPr>
        <p:spPr>
          <a:xfrm>
            <a:off x="6900863" y="481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5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5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40" name="Google Shape;340;p55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41" name="Google Shape;341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44" name="Google Shape;344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8" name="Google Shape;34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" name="Google Shape;349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2" name="Google Shape;352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3" name="Google Shape;353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4" name="Google Shape;354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7" name="Google Shape;357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0" name="Google Shape;360;p60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" name="Google Shape;361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4" name="Google Shape;364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6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62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9" name="Google Shape;369;p6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0" name="Google Shape;370;p6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74" name="Google Shape;374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4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4" name="Google Shape;384;p66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5" name="Google Shape;385;p66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66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66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標題及內容">
  <p:cSld name="2_標題及內容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" y="0"/>
            <a:ext cx="91427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1" name="Google Shape;391;p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57070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57070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57070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57070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67"/>
          <p:cNvSpPr txBox="1"/>
          <p:nvPr>
            <p:ph idx="12" type="sldNum"/>
          </p:nvPr>
        </p:nvSpPr>
        <p:spPr>
          <a:xfrm>
            <a:off x="6900863" y="481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言語錄">
  <p:cSld name="TITLE_AND_BODY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>
            <p:ph idx="1" type="body"/>
          </p:nvPr>
        </p:nvSpPr>
        <p:spPr>
          <a:xfrm>
            <a:off x="892969" y="3355330"/>
            <a:ext cx="7358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hort Stack"/>
              <a:buNone/>
              <a:defRPr sz="1600"/>
            </a:lvl1pPr>
            <a:lvl2pPr indent="-260350" lvl="1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397" name="Google Shape;397;p68"/>
          <p:cNvSpPr txBox="1"/>
          <p:nvPr>
            <p:ph idx="2" type="body"/>
          </p:nvPr>
        </p:nvSpPr>
        <p:spPr>
          <a:xfrm>
            <a:off x="892969" y="2367483"/>
            <a:ext cx="7358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hort Stack"/>
              <a:buNone/>
              <a:defRPr sz="2500"/>
            </a:lvl1pPr>
            <a:lvl2pPr indent="-260350" lvl="1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398" name="Google Shape;398;p68"/>
          <p:cNvSpPr txBox="1"/>
          <p:nvPr>
            <p:ph idx="12" type="sldNum"/>
          </p:nvPr>
        </p:nvSpPr>
        <p:spPr>
          <a:xfrm>
            <a:off x="4427586" y="4850419"/>
            <a:ext cx="288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0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70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7" name="Google Shape;407;p70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08" name="Google Shape;408;p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1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1" name="Google Shape;411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7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5" name="Google Shape;41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9" name="Google Shape;419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4" name="Google Shape;424;p7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7" name="Google Shape;427;p75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8" name="Google Shape;428;p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1" name="Google Shape;431;p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7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5" name="Google Shape;435;p77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6" name="Google Shape;436;p7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7" name="Google Shape;437;p7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7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8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1" name="Google Shape;441;p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9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79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6" name="Google Shape;446;p7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showMasterSp="0" type="picTx">
  <p:cSld name="PICTURE_WITH_CAPTION_TEXT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1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1" name="Google Shape;451;p81"/>
          <p:cNvSpPr/>
          <p:nvPr>
            <p:ph idx="2" type="pic"/>
          </p:nvPr>
        </p:nvSpPr>
        <p:spPr>
          <a:xfrm>
            <a:off x="0" y="-1"/>
            <a:ext cx="9141900" cy="3429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34275" lIns="342900" spcFirstLastPara="1" rIns="34275" wrap="square" tIns="2743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wentieth Century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52" name="Google Shape;452;p81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53" name="Google Shape;453;p81"/>
          <p:cNvSpPr txBox="1"/>
          <p:nvPr>
            <p:ph idx="10" type="dt"/>
          </p:nvPr>
        </p:nvSpPr>
        <p:spPr>
          <a:xfrm>
            <a:off x="768097" y="4853028"/>
            <a:ext cx="161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4" name="Google Shape;454;p81"/>
          <p:cNvSpPr txBox="1"/>
          <p:nvPr>
            <p:ph idx="11" type="ftr"/>
          </p:nvPr>
        </p:nvSpPr>
        <p:spPr>
          <a:xfrm>
            <a:off x="3632199" y="4853028"/>
            <a:ext cx="4426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5" name="Google Shape;455;p81"/>
          <p:cNvSpPr txBox="1"/>
          <p:nvPr>
            <p:ph idx="12" type="sldNum"/>
          </p:nvPr>
        </p:nvSpPr>
        <p:spPr>
          <a:xfrm>
            <a:off x="8128000" y="4853028"/>
            <a:ext cx="730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56" name="Google Shape;456;p81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2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9" name="Google Shape;459;p82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0" name="Google Shape;460;p82"/>
          <p:cNvSpPr txBox="1"/>
          <p:nvPr>
            <p:ph idx="10" type="dt"/>
          </p:nvPr>
        </p:nvSpPr>
        <p:spPr>
          <a:xfrm>
            <a:off x="768097" y="4853028"/>
            <a:ext cx="161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1" name="Google Shape;461;p82"/>
          <p:cNvSpPr txBox="1"/>
          <p:nvPr>
            <p:ph idx="11" type="ftr"/>
          </p:nvPr>
        </p:nvSpPr>
        <p:spPr>
          <a:xfrm>
            <a:off x="3632199" y="4853028"/>
            <a:ext cx="4426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2" name="Google Shape;462;p82"/>
          <p:cNvSpPr txBox="1"/>
          <p:nvPr>
            <p:ph idx="12" type="sldNum"/>
          </p:nvPr>
        </p:nvSpPr>
        <p:spPr>
          <a:xfrm>
            <a:off x="8128000" y="4853028"/>
            <a:ext cx="730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>
  <p:cSld name="SECTION_HEADER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3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83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83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7" name="Google Shape;467;p83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8" name="Google Shape;468;p83"/>
          <p:cNvSpPr txBox="1"/>
          <p:nvPr>
            <p:ph idx="10" type="dt"/>
          </p:nvPr>
        </p:nvSpPr>
        <p:spPr>
          <a:xfrm>
            <a:off x="768097" y="4853028"/>
            <a:ext cx="161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9" name="Google Shape;469;p83"/>
          <p:cNvSpPr txBox="1"/>
          <p:nvPr>
            <p:ph idx="11" type="ftr"/>
          </p:nvPr>
        </p:nvSpPr>
        <p:spPr>
          <a:xfrm>
            <a:off x="3632199" y="4853028"/>
            <a:ext cx="4426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0" name="Google Shape;470;p83"/>
          <p:cNvSpPr txBox="1"/>
          <p:nvPr>
            <p:ph idx="12" type="sldNum"/>
          </p:nvPr>
        </p:nvSpPr>
        <p:spPr>
          <a:xfrm>
            <a:off x="8128000" y="4853028"/>
            <a:ext cx="730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71" name="Google Shape;471;p83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言語錄">
  <p:cSld name="名言語錄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892969" y="3355330"/>
            <a:ext cx="7358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hort Stack"/>
              <a:buNone/>
              <a:defRPr sz="1300"/>
            </a:lvl1pPr>
            <a:lvl2pPr indent="-266700" lvl="1" marL="914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9pPr>
          </a:lstStyle>
          <a:p/>
        </p:txBody>
      </p:sp>
      <p:sp>
        <p:nvSpPr>
          <p:cNvPr id="474" name="Google Shape;474;p84"/>
          <p:cNvSpPr txBox="1"/>
          <p:nvPr>
            <p:ph idx="2" type="body"/>
          </p:nvPr>
        </p:nvSpPr>
        <p:spPr>
          <a:xfrm>
            <a:off x="892969" y="2367483"/>
            <a:ext cx="7358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hort Stack"/>
              <a:buNone/>
              <a:defRPr sz="2000"/>
            </a:lvl1pPr>
            <a:lvl2pPr indent="-266700" lvl="1" marL="914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9pPr>
          </a:lstStyle>
          <a:p/>
        </p:txBody>
      </p:sp>
      <p:sp>
        <p:nvSpPr>
          <p:cNvPr id="475" name="Google Shape;475;p84"/>
          <p:cNvSpPr txBox="1"/>
          <p:nvPr>
            <p:ph idx="12" type="sldNum"/>
          </p:nvPr>
        </p:nvSpPr>
        <p:spPr>
          <a:xfrm>
            <a:off x="4427586" y="4850419"/>
            <a:ext cx="288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標題及內容">
  <p:cSld name="2_標題及內容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" y="0"/>
            <a:ext cx="91427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9" name="Google Shape;479;p8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070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070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070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070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80" name="Google Shape;480;p8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1" name="Google Shape;481;p8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2" name="Google Shape;482;p85"/>
          <p:cNvSpPr txBox="1"/>
          <p:nvPr>
            <p:ph idx="12" type="sldNum"/>
          </p:nvPr>
        </p:nvSpPr>
        <p:spPr>
          <a:xfrm>
            <a:off x="6900863" y="481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言語錄 1">
  <p:cSld name="TITLE_AND_BODY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6"/>
          <p:cNvSpPr txBox="1"/>
          <p:nvPr>
            <p:ph idx="1" type="body"/>
          </p:nvPr>
        </p:nvSpPr>
        <p:spPr>
          <a:xfrm>
            <a:off x="892969" y="3355330"/>
            <a:ext cx="7358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hort Stack"/>
              <a:buNone/>
              <a:defRPr sz="1600"/>
            </a:lvl1pPr>
            <a:lvl2pPr indent="-260350" lvl="1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485" name="Google Shape;485;p86"/>
          <p:cNvSpPr txBox="1"/>
          <p:nvPr>
            <p:ph idx="2" type="body"/>
          </p:nvPr>
        </p:nvSpPr>
        <p:spPr>
          <a:xfrm>
            <a:off x="892969" y="2367483"/>
            <a:ext cx="7358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hort Stack"/>
              <a:buNone/>
              <a:defRPr sz="2500"/>
            </a:lvl1pPr>
            <a:lvl2pPr indent="-260350" lvl="1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486" name="Google Shape;486;p86"/>
          <p:cNvSpPr txBox="1"/>
          <p:nvPr>
            <p:ph idx="12" type="sldNum"/>
          </p:nvPr>
        </p:nvSpPr>
        <p:spPr>
          <a:xfrm>
            <a:off x="4427586" y="4850419"/>
            <a:ext cx="288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hort Stack"/>
              <a:buNone/>
              <a:defRPr sz="11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1" showMasterSp="0">
  <p:cSld name="SECTION_HEADER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87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87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1" name="Google Shape;491;p87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2" name="Google Shape;492;p87"/>
          <p:cNvSpPr txBox="1"/>
          <p:nvPr>
            <p:ph idx="10" type="dt"/>
          </p:nvPr>
        </p:nvSpPr>
        <p:spPr>
          <a:xfrm>
            <a:off x="768097" y="4853028"/>
            <a:ext cx="161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3" name="Google Shape;493;p87"/>
          <p:cNvSpPr txBox="1"/>
          <p:nvPr>
            <p:ph idx="11" type="ftr"/>
          </p:nvPr>
        </p:nvSpPr>
        <p:spPr>
          <a:xfrm>
            <a:off x="3632199" y="4853028"/>
            <a:ext cx="4426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4" name="Google Shape;494;p87"/>
          <p:cNvSpPr txBox="1"/>
          <p:nvPr>
            <p:ph idx="12" type="sldNum"/>
          </p:nvPr>
        </p:nvSpPr>
        <p:spPr>
          <a:xfrm>
            <a:off x="8128000" y="4853028"/>
            <a:ext cx="730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95" name="Google Shape;495;p87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8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81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i="0" sz="3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wentieth Century"/>
              <a:buChar char=" "/>
              <a:defRPr b="0" i="0" sz="1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27" name="Google Shape;227;p37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30" name="Google Shape;230;p37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5" name="Google Shape;335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01" name="Google Shape;40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2" name="Google Shape;402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hyperlink" Target="https://www.pngkit.com/bigpic/u2t4o0a9w7t4a9e6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hyperlink" Target="https://livebook.manning.com/concept/keras/cn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hyperlink" Target="https://livebook.manning.com/concept/keras/cnn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oloclub.github.io/cnn-explainer/" TargetMode="External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cnblogs.com/hugeng007/p/9463951.html" TargetMode="External"/><Relationship Id="rId4" Type="http://schemas.openxmlformats.org/officeDocument/2006/relationships/hyperlink" Target="https://www.cs.ryerson.ca/~aharley/vis/conv/flat.html" TargetMode="External"/><Relationship Id="rId5" Type="http://schemas.openxmlformats.org/officeDocument/2006/relationships/hyperlink" Target="http://scs.ryerson.ca/~aharley/vis/conv/flat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zh.wikipedia.org/wiki/%E7%82%B9%E7%A7%A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hyperlink" Target="https://cdn-media-1.freecodecamp.org/images/Htskzls1pGp98-X2mHmVy9tCj0cYXkiCrQ4t" TargetMode="External"/><Relationship Id="rId5" Type="http://schemas.openxmlformats.org/officeDocument/2006/relationships/hyperlink" Target="https://cdn-media-1.freecodecamp.org/images/gb08-2i83P5wPzs3SL-vosNb6Iur5kb5ZH43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5.png"/><Relationship Id="rId11" Type="http://schemas.openxmlformats.org/officeDocument/2006/relationships/image" Target="../media/image62.png"/><Relationship Id="rId10" Type="http://schemas.openxmlformats.org/officeDocument/2006/relationships/image" Target="../media/image58.png"/><Relationship Id="rId13" Type="http://schemas.openxmlformats.org/officeDocument/2006/relationships/image" Target="../media/image56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5" Type="http://schemas.openxmlformats.org/officeDocument/2006/relationships/image" Target="../media/image61.png"/><Relationship Id="rId14" Type="http://schemas.openxmlformats.org/officeDocument/2006/relationships/image" Target="../media/image59.png"/><Relationship Id="rId17" Type="http://schemas.openxmlformats.org/officeDocument/2006/relationships/image" Target="../media/image66.png"/><Relationship Id="rId16" Type="http://schemas.openxmlformats.org/officeDocument/2006/relationships/image" Target="../media/image57.png"/><Relationship Id="rId5" Type="http://schemas.openxmlformats.org/officeDocument/2006/relationships/image" Target="../media/image51.png"/><Relationship Id="rId19" Type="http://schemas.openxmlformats.org/officeDocument/2006/relationships/image" Target="../media/image53.png"/><Relationship Id="rId6" Type="http://schemas.openxmlformats.org/officeDocument/2006/relationships/image" Target="../media/image48.png"/><Relationship Id="rId18" Type="http://schemas.openxmlformats.org/officeDocument/2006/relationships/image" Target="../media/image52.png"/><Relationship Id="rId7" Type="http://schemas.openxmlformats.org/officeDocument/2006/relationships/image" Target="../media/image47.png"/><Relationship Id="rId8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facebook.com/groups/774141029405112/permalink/1322051701280706/" TargetMode="External"/><Relationship Id="rId4" Type="http://schemas.openxmlformats.org/officeDocument/2006/relationships/hyperlink" Target="https://www.facebook.com/photo.php?fbid=2294297910686636&amp;set=gm.1322817147870828&amp;type=3&amp;theater&amp;ifg=1" TargetMode="External"/><Relationship Id="rId9" Type="http://schemas.openxmlformats.org/officeDocument/2006/relationships/image" Target="../media/image65.png"/><Relationship Id="rId5" Type="http://schemas.openxmlformats.org/officeDocument/2006/relationships/hyperlink" Target="https://www.facebook.com/groups/774141029405112/permalink/1324304174388792/" TargetMode="External"/><Relationship Id="rId6" Type="http://schemas.openxmlformats.org/officeDocument/2006/relationships/hyperlink" Target="https://www.facebook.com/groups/774141029405112/permalink/1324304174388792/" TargetMode="External"/><Relationship Id="rId7" Type="http://schemas.openxmlformats.org/officeDocument/2006/relationships/hyperlink" Target="https://www.facebook.com/groups/774141029405112/permalink/1324304174388792/" TargetMode="External"/><Relationship Id="rId8" Type="http://schemas.openxmlformats.org/officeDocument/2006/relationships/hyperlink" Target="https://www.facebook.com/groups/774141029405112/permalink/1325929870892889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rive.google.com/file/d/194FR6SUxKccrj7wP0XbGRZLmEc-0iRMi/view?usp=sharing" TargetMode="External"/><Relationship Id="rId4" Type="http://schemas.openxmlformats.org/officeDocument/2006/relationships/hyperlink" Target="https://drive.google.com/file/d/1CiiRnbp92CobVkJFNJ_2H90iM8FyuG7S/view?usp=sharing" TargetMode="External"/><Relationship Id="rId5" Type="http://schemas.openxmlformats.org/officeDocument/2006/relationships/hyperlink" Target="https://drive.google.com/drive/folders/1MBfS-_ohqkabz--i9VVsfQReN3YP-KEy?usp=sharing" TargetMode="External"/><Relationship Id="rId6" Type="http://schemas.openxmlformats.org/officeDocument/2006/relationships/hyperlink" Target="https://colab.research.google.com/drive/1UwQBnDWm6-Ieuyd8ZTaNb1rZ2JqiuP2n?usp=sharing" TargetMode="External"/><Relationship Id="rId7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hyperlink" Target="https://drive.google.com/file/d/1QzXn5woeKpPTfq31HROZtagMkcO_j9Hp/view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8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Chap 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卷積網路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入門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97"/>
          <p:cNvGraphicFramePr/>
          <p:nvPr/>
        </p:nvGraphicFramePr>
        <p:xfrm>
          <a:off x="635100" y="360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819100"/>
                <a:gridCol w="3038525"/>
                <a:gridCol w="1928825"/>
                <a:gridCol w="19288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Level</a:t>
                      </a:r>
                      <a:endParaRPr sz="11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內容</a:t>
                      </a:r>
                      <a:endParaRPr sz="11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DL0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為什麼需要機器學習？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採用機器學習的時機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機器學習的框架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專案的程序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OK</a:t>
                      </a:r>
                      <a:endParaRPr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DL1 入門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基本模型與運作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目標模型：DNN、CNN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模型元件：神經元、神經元層、filter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基本運作說明：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➢"/>
                      </a:pPr>
                      <a:r>
                        <a:rPr lang="zh-TW" sz="1100"/>
                        <a:t>正向傳遞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➢"/>
                      </a:pPr>
                      <a:r>
                        <a:rPr lang="zh-TW" sz="1100"/>
                        <a:t>反向傳遞</a:t>
                      </a:r>
                      <a:endParaRPr sz="1100"/>
                    </a:p>
                    <a:p>
                      <a:pPr indent="-234950" lvl="1" marL="685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○"/>
                      </a:pPr>
                      <a:r>
                        <a:rPr lang="zh-TW" sz="1100"/>
                        <a:t>梯度下降法</a:t>
                      </a:r>
                      <a:endParaRPr sz="1100"/>
                    </a:p>
                    <a:p>
                      <a:pPr indent="-234950" lvl="1" marL="6858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○"/>
                      </a:pPr>
                      <a:r>
                        <a:rPr lang="zh-TW" sz="1100"/>
                        <a:t>反向傳遞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➢"/>
                      </a:pPr>
                      <a:r>
                        <a:rPr lang="zh-TW" sz="1100"/>
                        <a:t>損失函式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程式、python and Colab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OK</a:t>
                      </a:r>
                      <a:endParaRPr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DL2 中階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調参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神經元、神經元層</a:t>
                      </a:r>
                      <a:r>
                        <a:rPr lang="zh-TW" sz="1100"/>
                        <a:t>深入</a:t>
                      </a:r>
                      <a:r>
                        <a:rPr lang="zh-TW" sz="1100"/>
                        <a:t>觀察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Universailty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Tuning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➢"/>
                      </a:pPr>
                      <a:r>
                        <a:rPr lang="zh-TW" sz="1100"/>
                        <a:t>優化學習率、學習方法、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➢"/>
                      </a:pPr>
                      <a:r>
                        <a:rPr lang="zh-TW" sz="1100"/>
                        <a:t>Batch-size 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➢"/>
                      </a:pPr>
                      <a:r>
                        <a:rPr lang="zh-TW" sz="1100"/>
                        <a:t>Overfitting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On Going</a:t>
                      </a:r>
                      <a:endParaRPr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DL 3 實作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解決問題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實作範例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輸入輸出的研究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硬 Train 一發</a:t>
                      </a:r>
                      <a:endParaRPr sz="11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本章的學習重點</a:t>
            </a:r>
            <a:endParaRPr/>
          </a:p>
        </p:txBody>
      </p:sp>
      <p:sp>
        <p:nvSpPr>
          <p:cNvPr id="743" name="Google Shape;743;p98"/>
          <p:cNvSpPr txBox="1"/>
          <p:nvPr>
            <p:ph idx="1" type="body"/>
          </p:nvPr>
        </p:nvSpPr>
        <p:spPr>
          <a:xfrm>
            <a:off x="311700" y="1152477"/>
            <a:ext cx="6345300" cy="3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本章是整個課程中最重要的部分，是影像人工智慧的基本。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理解圖片形成的元素，了解卷積層與池化層意義。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step by step 理解卷積網路的運作與模擬網路運作。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在 Keras 上套用我們的機器學習三個步驟，實踐卷積網路。</a:t>
            </a:r>
            <a:br>
              <a:rPr lang="zh-TW"/>
            </a:br>
            <a:r>
              <a:rPr lang="zh-TW"/>
              <a:t>對應程式與三個步驟。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深度學習網路都可以理解成兩個部分：自動特徵工程處理與分類器。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9"/>
          <p:cNvSpPr txBox="1"/>
          <p:nvPr>
            <p:ph idx="1" type="body"/>
          </p:nvPr>
        </p:nvSpPr>
        <p:spPr>
          <a:xfrm>
            <a:off x="1667300" y="1065600"/>
            <a:ext cx="5644800" cy="4077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b="1" lang="zh-TW" sz="2000">
                <a:solidFill>
                  <a:srgbClr val="5E69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卷積神經網路 CNN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4.1 CNN 原件與架構介紹</a:t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數學與運作探討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	特徵萃取與分類網路</a:t>
            </a: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程式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50" name="Google Shape;75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13" y="34004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50" y="976313"/>
            <a:ext cx="88392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1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本章的架構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1" name="Google Shape;761;p101"/>
          <p:cNvSpPr txBox="1"/>
          <p:nvPr/>
        </p:nvSpPr>
        <p:spPr>
          <a:xfrm>
            <a:off x="770175" y="1045650"/>
            <a:ext cx="50211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lang="zh-TW" sz="15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</a:t>
            </a:r>
            <a:r>
              <a:rPr lang="zh-TW" sz="15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元件與架構介紹</a:t>
            </a:r>
            <a:endParaRPr sz="15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lang="zh-TW" sz="15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我們的題目: 與 DNN 一樣都是 MNIST</a:t>
            </a:r>
            <a:endParaRPr sz="15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lang="zh-TW" sz="15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我們的模型: 採用 CNN</a:t>
            </a:r>
            <a:endParaRPr sz="15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lang="zh-TW" sz="15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的代價函式: 與 DNN 一樣都是交叉熵</a:t>
            </a:r>
            <a:endParaRPr sz="15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lang="zh-TW" sz="15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找尋最佳函式的方法: 與 DNN 一樣都是梯度向降法</a:t>
            </a:r>
            <a:endParaRPr sz="15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看起來除了元件架構之外，都與 DNN 一樣。</a:t>
            </a:r>
            <a:endParaRPr sz="15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5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所以我們就把心力放在對 CNN 的了解。</a:t>
            </a:r>
            <a:endParaRPr sz="15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828900"/>
            <a:ext cx="7369901" cy="39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500" y="920348"/>
            <a:ext cx="2400400" cy="30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900" y="1222312"/>
            <a:ext cx="1116150" cy="279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013" y="1125955"/>
            <a:ext cx="1116150" cy="284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95" y="1125955"/>
            <a:ext cx="1116150" cy="284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363" y="1129705"/>
            <a:ext cx="1116150" cy="284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397" y="1070835"/>
            <a:ext cx="1547502" cy="332256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3"/>
          <p:cNvSpPr/>
          <p:nvPr/>
        </p:nvSpPr>
        <p:spPr>
          <a:xfrm>
            <a:off x="421100" y="1053050"/>
            <a:ext cx="1464900" cy="343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03"/>
          <p:cNvSpPr/>
          <p:nvPr/>
        </p:nvSpPr>
        <p:spPr>
          <a:xfrm>
            <a:off x="5554100" y="1014775"/>
            <a:ext cx="2518200" cy="343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03"/>
          <p:cNvSpPr/>
          <p:nvPr/>
        </p:nvSpPr>
        <p:spPr>
          <a:xfrm>
            <a:off x="2346950" y="1221025"/>
            <a:ext cx="2819400" cy="302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03"/>
          <p:cNvSpPr/>
          <p:nvPr/>
        </p:nvSpPr>
        <p:spPr>
          <a:xfrm>
            <a:off x="2346950" y="1221025"/>
            <a:ext cx="2819400" cy="3022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F(X)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可以是......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81" name="Google Shape;781;p103"/>
          <p:cNvSpPr txBox="1"/>
          <p:nvPr/>
        </p:nvSpPr>
        <p:spPr>
          <a:xfrm>
            <a:off x="5638050" y="272025"/>
            <a:ext cx="18885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Twentieth Century"/>
                <a:ea typeface="Twentieth Century"/>
                <a:cs typeface="Twentieth Century"/>
                <a:sym typeface="Twentieth Century"/>
              </a:rPr>
              <a:t>分類器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Twentieth Century"/>
                <a:ea typeface="Twentieth Century"/>
                <a:cs typeface="Twentieth Century"/>
                <a:sym typeface="Twentieth Century"/>
              </a:rPr>
              <a:t>Classifier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2" name="Google Shape;782;p103"/>
          <p:cNvSpPr txBox="1"/>
          <p:nvPr/>
        </p:nvSpPr>
        <p:spPr>
          <a:xfrm>
            <a:off x="3462375" y="290275"/>
            <a:ext cx="18885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Twentieth Century"/>
                <a:ea typeface="Twentieth Century"/>
                <a:cs typeface="Twentieth Century"/>
                <a:sym typeface="Twentieth Century"/>
              </a:rPr>
              <a:t>特徵萃取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Twentieth Century"/>
                <a:ea typeface="Twentieth Century"/>
                <a:cs typeface="Twentieth Century"/>
                <a:sym typeface="Twentieth Century"/>
              </a:rPr>
              <a:t>Features Extraction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3" name="Google Shape;783;p103"/>
          <p:cNvSpPr/>
          <p:nvPr/>
        </p:nvSpPr>
        <p:spPr>
          <a:xfrm>
            <a:off x="1132525" y="1740650"/>
            <a:ext cx="7190100" cy="312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</a:rPr>
              <a:t>上一章介紹是 DNN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</a:rPr>
              <a:t>是一種基本型、通用深度學習</a:t>
            </a:r>
            <a:r>
              <a:rPr lang="zh-TW" sz="1600">
                <a:solidFill>
                  <a:srgbClr val="0000FF"/>
                </a:solidFill>
              </a:rPr>
              <a:t>神經元</a:t>
            </a:r>
            <a:r>
              <a:rPr lang="zh-TW" sz="1600">
                <a:solidFill>
                  <a:srgbClr val="0000FF"/>
                </a:solidFill>
              </a:rPr>
              <a:t>層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</a:rPr>
              <a:t>本章要用一個更適合 2 維結構的深度學習神經元層，我們稱為 CNN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</a:rPr>
              <a:t>* 其實...Convolution 主要針對小範圍特徵偵測，亦有 1D, 3D 的 CNN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</a:rPr>
              <a:t>** CNN 主要是 Convolution layers and Pooling layers 組合而成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08025" cy="22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4"/>
          <p:cNvSpPr txBox="1"/>
          <p:nvPr/>
        </p:nvSpPr>
        <p:spPr>
          <a:xfrm>
            <a:off x="245475" y="4093250"/>
            <a:ext cx="50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wentieth Century"/>
                <a:ea typeface="Twentieth Century"/>
                <a:cs typeface="Twentieth Century"/>
                <a:sym typeface="Twentieth Century"/>
              </a:rPr>
              <a:t>[1, 0.9, 0.6, 0.3, -0.1, -0.3, -0.4, -0.4, -0.3, 0, 0.1, 0.2, 0.2, 0….]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104"/>
          <p:cNvSpPr txBox="1"/>
          <p:nvPr/>
        </p:nvSpPr>
        <p:spPr>
          <a:xfrm>
            <a:off x="301250" y="3693050"/>
            <a:ext cx="21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wentieth Century"/>
                <a:ea typeface="Twentieth Century"/>
                <a:cs typeface="Twentieth Century"/>
                <a:sym typeface="Twentieth Century"/>
              </a:rPr>
              <a:t>conv1D(10, (4)]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1" name="Google Shape;791;p104"/>
          <p:cNvSpPr/>
          <p:nvPr/>
        </p:nvSpPr>
        <p:spPr>
          <a:xfrm>
            <a:off x="401650" y="4228600"/>
            <a:ext cx="1082400" cy="21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04"/>
          <p:cNvSpPr/>
          <p:nvPr/>
        </p:nvSpPr>
        <p:spPr>
          <a:xfrm>
            <a:off x="554050" y="4440700"/>
            <a:ext cx="1082400" cy="21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04"/>
          <p:cNvSpPr/>
          <p:nvPr/>
        </p:nvSpPr>
        <p:spPr>
          <a:xfrm>
            <a:off x="907300" y="4652800"/>
            <a:ext cx="1082400" cy="21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04"/>
          <p:cNvSpPr/>
          <p:nvPr/>
        </p:nvSpPr>
        <p:spPr>
          <a:xfrm>
            <a:off x="1294000" y="4864900"/>
            <a:ext cx="1082400" cy="21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5"/>
          <p:cNvSpPr txBox="1"/>
          <p:nvPr>
            <p:ph idx="1" type="body"/>
          </p:nvPr>
        </p:nvSpPr>
        <p:spPr>
          <a:xfrm>
            <a:off x="711125" y="1155150"/>
            <a:ext cx="85206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特徵轉換</a:t>
            </a:r>
            <a:endParaRPr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model.add(Conv2D(filters=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kernel_size=(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),input_shape=(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activation=</a:t>
            </a:r>
            <a:r>
              <a:rPr lang="zh-TW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model.add(MaxPooling2D((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model.add(Conv2D(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activation=</a:t>
            </a:r>
            <a:r>
              <a:rPr lang="zh-TW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model.add(Flatten())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#分類器</a:t>
            </a:r>
            <a:endParaRPr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,activation=</a:t>
            </a:r>
            <a:r>
              <a:rPr lang="zh-TW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#model.add(Dropout(0.5))</a:t>
            </a:r>
            <a:endParaRPr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zh-TW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zh-TW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1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zh-TW" sz="11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(model.summary())</a:t>
            </a:r>
            <a:endParaRPr/>
          </a:p>
        </p:txBody>
      </p:sp>
      <p:pic>
        <p:nvPicPr>
          <p:cNvPr id="800" name="Google Shape;80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6850" y="2329022"/>
            <a:ext cx="3940200" cy="2624579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5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TW" sz="23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本章前先直接看一次  CNN</a:t>
            </a:r>
            <a:endParaRPr b="1" i="0" sz="14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6"/>
          <p:cNvSpPr txBox="1"/>
          <p:nvPr>
            <p:ph idx="1" type="body"/>
          </p:nvPr>
        </p:nvSpPr>
        <p:spPr>
          <a:xfrm>
            <a:off x="926300" y="1139925"/>
            <a:ext cx="810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Model: "sequential_1"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Layer (type)                 Output Shape              Param #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conv2d (Conv2D)              (None, 10, 10, 5)         140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max_pooling2d (MaxPooling2D) (None, 5, 5, 5)           0  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conv2d_1 (Conv2D)            (None, 3, 3, 2)           92 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flatten (Flatten)            (None, 18)                0  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dense (Dense)                (None, 4)                 76 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dense_1 (Dense)              (None, 2)                 10 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318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318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Non-trainable params: 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/>
          </a:p>
        </p:txBody>
      </p:sp>
      <p:pic>
        <p:nvPicPr>
          <p:cNvPr id="807" name="Google Shape;80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3500" y="2509047"/>
            <a:ext cx="3651119" cy="24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6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TW" sz="23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本章前先直接看一次  CNN</a:t>
            </a:r>
            <a:endParaRPr b="1" i="0" sz="14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9"/>
          <p:cNvSpPr/>
          <p:nvPr/>
        </p:nvSpPr>
        <p:spPr>
          <a:xfrm>
            <a:off x="6070550" y="3368325"/>
            <a:ext cx="2531400" cy="943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Language Model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Word Embedding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RNN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Seq2Seq + Attention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Pre_train Model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LAS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07" name="Google Shape;507;p89"/>
          <p:cNvSpPr txBox="1"/>
          <p:nvPr/>
        </p:nvSpPr>
        <p:spPr>
          <a:xfrm>
            <a:off x="282725" y="159400"/>
            <a:ext cx="14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關於人工智慧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89"/>
          <p:cNvSpPr/>
          <p:nvPr/>
        </p:nvSpPr>
        <p:spPr>
          <a:xfrm>
            <a:off x="1557500" y="236975"/>
            <a:ext cx="1296900" cy="465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中文房間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弱 AI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機器學習是根據資料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09" name="Google Shape;509;p89"/>
          <p:cNvSpPr txBox="1"/>
          <p:nvPr/>
        </p:nvSpPr>
        <p:spPr>
          <a:xfrm>
            <a:off x="282725" y="976925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關於學習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89"/>
          <p:cNvSpPr/>
          <p:nvPr/>
        </p:nvSpPr>
        <p:spPr>
          <a:xfrm>
            <a:off x="1557500" y="976925"/>
            <a:ext cx="1296900" cy="65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機器學習的框架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	找一個 f*(x)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梯度下降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反向傳遞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11" name="Google Shape;511;p89"/>
          <p:cNvSpPr txBox="1"/>
          <p:nvPr/>
        </p:nvSpPr>
        <p:spPr>
          <a:xfrm>
            <a:off x="282725" y="3057450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機器學習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89"/>
          <p:cNvSpPr/>
          <p:nvPr/>
        </p:nvSpPr>
        <p:spPr>
          <a:xfrm>
            <a:off x="1535325" y="2979875"/>
            <a:ext cx="2139300" cy="1803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Sklearn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toy datasets template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KNN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Linear: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Linear Regression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Logistic Regression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Tree: Decision Tree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Ensemble: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RandomForest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Adaboost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Kmeans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PCA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13" name="Google Shape;513;p89"/>
          <p:cNvSpPr txBox="1"/>
          <p:nvPr/>
        </p:nvSpPr>
        <p:spPr>
          <a:xfrm>
            <a:off x="282715" y="1940975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補充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89"/>
          <p:cNvSpPr/>
          <p:nvPr/>
        </p:nvSpPr>
        <p:spPr>
          <a:xfrm>
            <a:off x="1535325" y="1792038"/>
            <a:ext cx="2305800" cy="110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Entropy、MSE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Metrics: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Accuray,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Precise, Recall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ROC/AUC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照片資料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15" name="Google Shape;515;p89"/>
          <p:cNvSpPr txBox="1"/>
          <p:nvPr/>
        </p:nvSpPr>
        <p:spPr>
          <a:xfrm>
            <a:off x="5050725" y="136625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DL 入門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89"/>
          <p:cNvSpPr/>
          <p:nvPr/>
        </p:nvSpPr>
        <p:spPr>
          <a:xfrm>
            <a:off x="6070550" y="136625"/>
            <a:ext cx="2531400" cy="1803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Neural Network: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Neuron: weighted sum + Activation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hidden layers vs. small function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梯度下降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反向傳遞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程式與參數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fine tuning: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loss function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batch szie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activation function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normalization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adaptive gradient descent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overfitting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17" name="Google Shape;517;p89"/>
          <p:cNvSpPr txBox="1"/>
          <p:nvPr/>
        </p:nvSpPr>
        <p:spPr>
          <a:xfrm>
            <a:off x="5050725" y="2036250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CNN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89"/>
          <p:cNvSpPr/>
          <p:nvPr/>
        </p:nvSpPr>
        <p:spPr>
          <a:xfrm>
            <a:off x="6070550" y="1975950"/>
            <a:ext cx="2531400" cy="134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卷積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池化層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input channels vs. output feature maps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程式與參數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CNN inside and insight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延伸應用：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GAN (Voice conversion),  cyclegan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Style transfer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Segmentation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Yolo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19" name="Google Shape;519;p89"/>
          <p:cNvSpPr txBox="1"/>
          <p:nvPr/>
        </p:nvSpPr>
        <p:spPr>
          <a:xfrm>
            <a:off x="5050725" y="3428624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fr. RNN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89"/>
          <p:cNvSpPr txBox="1"/>
          <p:nvPr/>
        </p:nvSpPr>
        <p:spPr>
          <a:xfrm>
            <a:off x="5050725" y="4259999"/>
            <a:ext cx="120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further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(option)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89"/>
          <p:cNvSpPr/>
          <p:nvPr/>
        </p:nvSpPr>
        <p:spPr>
          <a:xfrm>
            <a:off x="6070550" y="4363200"/>
            <a:ext cx="2531400" cy="569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Network attack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Compression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Photo Expainable 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22" name="Google Shape;522;p89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107"/>
          <p:cNvGrpSpPr/>
          <p:nvPr/>
        </p:nvGrpSpPr>
        <p:grpSpPr>
          <a:xfrm>
            <a:off x="586717" y="2093820"/>
            <a:ext cx="1572567" cy="1229929"/>
            <a:chOff x="468398" y="3232739"/>
            <a:chExt cx="1075039" cy="840805"/>
          </a:xfrm>
        </p:grpSpPr>
        <p:pic>
          <p:nvPicPr>
            <p:cNvPr id="814" name="Google Shape;814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4423" y="3381408"/>
              <a:ext cx="689014" cy="692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3814" y="3303975"/>
              <a:ext cx="689014" cy="693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8398" y="3232739"/>
              <a:ext cx="689014" cy="6937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7" name="Google Shape;817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725" y="876603"/>
            <a:ext cx="1007907" cy="101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8" name="Google Shape;818;p107"/>
          <p:cNvGrpSpPr/>
          <p:nvPr/>
        </p:nvGrpSpPr>
        <p:grpSpPr>
          <a:xfrm>
            <a:off x="2478253" y="2105898"/>
            <a:ext cx="377974" cy="2348461"/>
            <a:chOff x="2478253" y="2105898"/>
            <a:chExt cx="377974" cy="2348461"/>
          </a:xfrm>
        </p:grpSpPr>
        <p:grpSp>
          <p:nvGrpSpPr>
            <p:cNvPr id="819" name="Google Shape;819;p107"/>
            <p:cNvGrpSpPr/>
            <p:nvPr/>
          </p:nvGrpSpPr>
          <p:grpSpPr>
            <a:xfrm>
              <a:off x="2478253" y="2105898"/>
              <a:ext cx="377974" cy="357261"/>
              <a:chOff x="2478253" y="2334498"/>
              <a:chExt cx="377974" cy="357261"/>
            </a:xfrm>
          </p:grpSpPr>
          <p:sp>
            <p:nvSpPr>
              <p:cNvPr id="820" name="Google Shape;820;p107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07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07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3" name="Google Shape;823;p107"/>
            <p:cNvGrpSpPr/>
            <p:nvPr/>
          </p:nvGrpSpPr>
          <p:grpSpPr>
            <a:xfrm>
              <a:off x="2478253" y="2603698"/>
              <a:ext cx="377974" cy="357261"/>
              <a:chOff x="2478253" y="2334498"/>
              <a:chExt cx="377974" cy="357261"/>
            </a:xfrm>
          </p:grpSpPr>
          <p:sp>
            <p:nvSpPr>
              <p:cNvPr id="824" name="Google Shape;824;p107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07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07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7" name="Google Shape;827;p107"/>
            <p:cNvGrpSpPr/>
            <p:nvPr/>
          </p:nvGrpSpPr>
          <p:grpSpPr>
            <a:xfrm>
              <a:off x="2478253" y="3101498"/>
              <a:ext cx="377974" cy="357261"/>
              <a:chOff x="2478253" y="2334498"/>
              <a:chExt cx="377974" cy="357261"/>
            </a:xfrm>
          </p:grpSpPr>
          <p:sp>
            <p:nvSpPr>
              <p:cNvPr id="828" name="Google Shape;828;p107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107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107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1" name="Google Shape;831;p107"/>
            <p:cNvGrpSpPr/>
            <p:nvPr/>
          </p:nvGrpSpPr>
          <p:grpSpPr>
            <a:xfrm>
              <a:off x="2478253" y="3599298"/>
              <a:ext cx="377974" cy="357261"/>
              <a:chOff x="2478253" y="2334498"/>
              <a:chExt cx="377974" cy="357261"/>
            </a:xfrm>
          </p:grpSpPr>
          <p:sp>
            <p:nvSpPr>
              <p:cNvPr id="832" name="Google Shape;832;p107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107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107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p107"/>
            <p:cNvGrpSpPr/>
            <p:nvPr/>
          </p:nvGrpSpPr>
          <p:grpSpPr>
            <a:xfrm>
              <a:off x="2478253" y="4097098"/>
              <a:ext cx="377974" cy="357261"/>
              <a:chOff x="2478253" y="2334498"/>
              <a:chExt cx="377974" cy="357261"/>
            </a:xfrm>
          </p:grpSpPr>
          <p:sp>
            <p:nvSpPr>
              <p:cNvPr id="836" name="Google Shape;836;p107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07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07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39" name="Google Shape;839;p107"/>
          <p:cNvGrpSpPr/>
          <p:nvPr/>
        </p:nvGrpSpPr>
        <p:grpSpPr>
          <a:xfrm>
            <a:off x="4418698" y="2448172"/>
            <a:ext cx="154800" cy="158381"/>
            <a:chOff x="4418698" y="2448172"/>
            <a:chExt cx="154800" cy="158381"/>
          </a:xfrm>
        </p:grpSpPr>
        <p:sp>
          <p:nvSpPr>
            <p:cNvPr id="840" name="Google Shape;840;p107"/>
            <p:cNvSpPr/>
            <p:nvPr/>
          </p:nvSpPr>
          <p:spPr>
            <a:xfrm>
              <a:off x="4418698" y="2451753"/>
              <a:ext cx="154800" cy="15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1" name="Google Shape;841;p107"/>
            <p:cNvCxnSpPr>
              <a:stCxn id="840" idx="1"/>
              <a:endCxn id="840" idx="3"/>
            </p:cNvCxnSpPr>
            <p:nvPr/>
          </p:nvCxnSpPr>
          <p:spPr>
            <a:xfrm>
              <a:off x="4418698" y="2529153"/>
              <a:ext cx="154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p107"/>
            <p:cNvCxnSpPr/>
            <p:nvPr/>
          </p:nvCxnSpPr>
          <p:spPr>
            <a:xfrm rot="10800000">
              <a:off x="4496098" y="2448172"/>
              <a:ext cx="3900" cy="15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43" name="Google Shape;843;p107"/>
          <p:cNvGrpSpPr/>
          <p:nvPr/>
        </p:nvGrpSpPr>
        <p:grpSpPr>
          <a:xfrm>
            <a:off x="3200025" y="199903"/>
            <a:ext cx="777600" cy="4325616"/>
            <a:chOff x="3200025" y="47503"/>
            <a:chExt cx="777600" cy="4325616"/>
          </a:xfrm>
        </p:grpSpPr>
        <p:sp>
          <p:nvSpPr>
            <p:cNvPr id="844" name="Google Shape;844;p107"/>
            <p:cNvSpPr/>
            <p:nvPr/>
          </p:nvSpPr>
          <p:spPr>
            <a:xfrm>
              <a:off x="3200025" y="934510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07"/>
            <p:cNvSpPr/>
            <p:nvPr/>
          </p:nvSpPr>
          <p:spPr>
            <a:xfrm>
              <a:off x="3200025" y="1821505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07"/>
            <p:cNvSpPr/>
            <p:nvPr/>
          </p:nvSpPr>
          <p:spPr>
            <a:xfrm>
              <a:off x="3200025" y="2708512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07"/>
            <p:cNvSpPr/>
            <p:nvPr/>
          </p:nvSpPr>
          <p:spPr>
            <a:xfrm>
              <a:off x="3200025" y="3595519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07"/>
            <p:cNvSpPr/>
            <p:nvPr/>
          </p:nvSpPr>
          <p:spPr>
            <a:xfrm>
              <a:off x="3200025" y="47503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107"/>
          <p:cNvGrpSpPr/>
          <p:nvPr/>
        </p:nvGrpSpPr>
        <p:grpSpPr>
          <a:xfrm>
            <a:off x="4844855" y="1015136"/>
            <a:ext cx="388800" cy="2393194"/>
            <a:chOff x="4844855" y="1015136"/>
            <a:chExt cx="388800" cy="2393194"/>
          </a:xfrm>
        </p:grpSpPr>
        <p:sp>
          <p:nvSpPr>
            <p:cNvPr id="850" name="Google Shape;850;p107"/>
            <p:cNvSpPr/>
            <p:nvPr/>
          </p:nvSpPr>
          <p:spPr>
            <a:xfrm>
              <a:off x="4844855" y="1015136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07"/>
            <p:cNvSpPr/>
            <p:nvPr/>
          </p:nvSpPr>
          <p:spPr>
            <a:xfrm>
              <a:off x="4844855" y="1521122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07"/>
            <p:cNvSpPr/>
            <p:nvPr/>
          </p:nvSpPr>
          <p:spPr>
            <a:xfrm>
              <a:off x="4844855" y="2027107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07"/>
            <p:cNvSpPr/>
            <p:nvPr/>
          </p:nvSpPr>
          <p:spPr>
            <a:xfrm>
              <a:off x="4844855" y="2523319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07"/>
            <p:cNvSpPr/>
            <p:nvPr/>
          </p:nvSpPr>
          <p:spPr>
            <a:xfrm>
              <a:off x="4844855" y="3019530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107"/>
          <p:cNvGrpSpPr/>
          <p:nvPr/>
        </p:nvGrpSpPr>
        <p:grpSpPr>
          <a:xfrm>
            <a:off x="5716744" y="2345595"/>
            <a:ext cx="460116" cy="1151146"/>
            <a:chOff x="5716744" y="2345595"/>
            <a:chExt cx="460116" cy="1151146"/>
          </a:xfrm>
        </p:grpSpPr>
        <p:grpSp>
          <p:nvGrpSpPr>
            <p:cNvPr id="856" name="Google Shape;856;p107"/>
            <p:cNvGrpSpPr/>
            <p:nvPr/>
          </p:nvGrpSpPr>
          <p:grpSpPr>
            <a:xfrm>
              <a:off x="5716744" y="2345595"/>
              <a:ext cx="460116" cy="457446"/>
              <a:chOff x="5716744" y="2345595"/>
              <a:chExt cx="460116" cy="457446"/>
            </a:xfrm>
          </p:grpSpPr>
          <p:sp>
            <p:nvSpPr>
              <p:cNvPr id="857" name="Google Shape;857;p107"/>
              <p:cNvSpPr/>
              <p:nvPr/>
            </p:nvSpPr>
            <p:spPr>
              <a:xfrm>
                <a:off x="5936860" y="2345595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107"/>
              <p:cNvSpPr/>
              <p:nvPr/>
            </p:nvSpPr>
            <p:spPr>
              <a:xfrm>
                <a:off x="5886170" y="239655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07"/>
              <p:cNvSpPr/>
              <p:nvPr/>
            </p:nvSpPr>
            <p:spPr>
              <a:xfrm>
                <a:off x="5826628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107"/>
              <p:cNvSpPr/>
              <p:nvPr/>
            </p:nvSpPr>
            <p:spPr>
              <a:xfrm>
                <a:off x="5778530" y="250652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107"/>
              <p:cNvSpPr/>
              <p:nvPr/>
            </p:nvSpPr>
            <p:spPr>
              <a:xfrm>
                <a:off x="5716744" y="2563041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2" name="Google Shape;862;p107"/>
            <p:cNvGrpSpPr/>
            <p:nvPr/>
          </p:nvGrpSpPr>
          <p:grpSpPr>
            <a:xfrm>
              <a:off x="5716744" y="3039295"/>
              <a:ext cx="460116" cy="457446"/>
              <a:chOff x="5716744" y="2345595"/>
              <a:chExt cx="460116" cy="457446"/>
            </a:xfrm>
          </p:grpSpPr>
          <p:sp>
            <p:nvSpPr>
              <p:cNvPr id="863" name="Google Shape;863;p107"/>
              <p:cNvSpPr/>
              <p:nvPr/>
            </p:nvSpPr>
            <p:spPr>
              <a:xfrm>
                <a:off x="5936860" y="2345595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07"/>
              <p:cNvSpPr/>
              <p:nvPr/>
            </p:nvSpPr>
            <p:spPr>
              <a:xfrm>
                <a:off x="5886170" y="239655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107"/>
              <p:cNvSpPr/>
              <p:nvPr/>
            </p:nvSpPr>
            <p:spPr>
              <a:xfrm>
                <a:off x="5826628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107"/>
              <p:cNvSpPr/>
              <p:nvPr/>
            </p:nvSpPr>
            <p:spPr>
              <a:xfrm>
                <a:off x="5778530" y="250652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107"/>
              <p:cNvSpPr/>
              <p:nvPr/>
            </p:nvSpPr>
            <p:spPr>
              <a:xfrm>
                <a:off x="5716744" y="2563041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8" name="Google Shape;868;p107"/>
          <p:cNvGrpSpPr/>
          <p:nvPr/>
        </p:nvGrpSpPr>
        <p:grpSpPr>
          <a:xfrm>
            <a:off x="6391447" y="1942344"/>
            <a:ext cx="245548" cy="697200"/>
            <a:chOff x="6391447" y="1942344"/>
            <a:chExt cx="245548" cy="697200"/>
          </a:xfrm>
        </p:grpSpPr>
        <p:sp>
          <p:nvSpPr>
            <p:cNvPr id="869" name="Google Shape;869;p107"/>
            <p:cNvSpPr/>
            <p:nvPr/>
          </p:nvSpPr>
          <p:spPr>
            <a:xfrm>
              <a:off x="6391447" y="1942344"/>
              <a:ext cx="240000" cy="24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07"/>
            <p:cNvSpPr/>
            <p:nvPr/>
          </p:nvSpPr>
          <p:spPr>
            <a:xfrm>
              <a:off x="6411347" y="1966550"/>
              <a:ext cx="38700" cy="38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07"/>
            <p:cNvSpPr/>
            <p:nvPr/>
          </p:nvSpPr>
          <p:spPr>
            <a:xfrm>
              <a:off x="6487547" y="1966550"/>
              <a:ext cx="38700" cy="38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07"/>
            <p:cNvSpPr/>
            <p:nvPr/>
          </p:nvSpPr>
          <p:spPr>
            <a:xfrm>
              <a:off x="6563747" y="1966550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07"/>
            <p:cNvSpPr/>
            <p:nvPr/>
          </p:nvSpPr>
          <p:spPr>
            <a:xfrm>
              <a:off x="6411347" y="2042750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07"/>
            <p:cNvSpPr/>
            <p:nvPr/>
          </p:nvSpPr>
          <p:spPr>
            <a:xfrm>
              <a:off x="6487547" y="2042750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07"/>
            <p:cNvSpPr/>
            <p:nvPr/>
          </p:nvSpPr>
          <p:spPr>
            <a:xfrm>
              <a:off x="6563747" y="2042750"/>
              <a:ext cx="38700" cy="387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07"/>
            <p:cNvSpPr/>
            <p:nvPr/>
          </p:nvSpPr>
          <p:spPr>
            <a:xfrm>
              <a:off x="6411347" y="2118950"/>
              <a:ext cx="38700" cy="387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07"/>
            <p:cNvSpPr/>
            <p:nvPr/>
          </p:nvSpPr>
          <p:spPr>
            <a:xfrm>
              <a:off x="6487547" y="2118950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07"/>
            <p:cNvSpPr/>
            <p:nvPr/>
          </p:nvSpPr>
          <p:spPr>
            <a:xfrm>
              <a:off x="6563747" y="2118950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07"/>
            <p:cNvSpPr/>
            <p:nvPr/>
          </p:nvSpPr>
          <p:spPr>
            <a:xfrm>
              <a:off x="6396995" y="2399544"/>
              <a:ext cx="240000" cy="24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07"/>
            <p:cNvSpPr/>
            <p:nvPr/>
          </p:nvSpPr>
          <p:spPr>
            <a:xfrm>
              <a:off x="6416895" y="2423750"/>
              <a:ext cx="38700" cy="38700"/>
            </a:xfrm>
            <a:prstGeom prst="ellipse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07"/>
            <p:cNvSpPr/>
            <p:nvPr/>
          </p:nvSpPr>
          <p:spPr>
            <a:xfrm>
              <a:off x="6493095" y="2423750"/>
              <a:ext cx="38700" cy="387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07"/>
            <p:cNvSpPr/>
            <p:nvPr/>
          </p:nvSpPr>
          <p:spPr>
            <a:xfrm>
              <a:off x="6569295" y="2423750"/>
              <a:ext cx="38700" cy="38700"/>
            </a:xfrm>
            <a:prstGeom prst="ellipse">
              <a:avLst/>
            </a:prstGeom>
            <a:solidFill>
              <a:srgbClr val="99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07"/>
            <p:cNvSpPr/>
            <p:nvPr/>
          </p:nvSpPr>
          <p:spPr>
            <a:xfrm>
              <a:off x="6416895" y="2499950"/>
              <a:ext cx="38700" cy="387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07"/>
            <p:cNvSpPr/>
            <p:nvPr/>
          </p:nvSpPr>
          <p:spPr>
            <a:xfrm>
              <a:off x="6493095" y="2499950"/>
              <a:ext cx="38700" cy="38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07"/>
            <p:cNvSpPr/>
            <p:nvPr/>
          </p:nvSpPr>
          <p:spPr>
            <a:xfrm>
              <a:off x="6569295" y="2499950"/>
              <a:ext cx="38700" cy="387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07"/>
            <p:cNvSpPr/>
            <p:nvPr/>
          </p:nvSpPr>
          <p:spPr>
            <a:xfrm>
              <a:off x="6416895" y="2576150"/>
              <a:ext cx="38700" cy="387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07"/>
            <p:cNvSpPr/>
            <p:nvPr/>
          </p:nvSpPr>
          <p:spPr>
            <a:xfrm>
              <a:off x="6493095" y="2576150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07"/>
            <p:cNvSpPr/>
            <p:nvPr/>
          </p:nvSpPr>
          <p:spPr>
            <a:xfrm>
              <a:off x="6569295" y="2576150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107"/>
          <p:cNvGrpSpPr/>
          <p:nvPr/>
        </p:nvGrpSpPr>
        <p:grpSpPr>
          <a:xfrm>
            <a:off x="7099921" y="1658976"/>
            <a:ext cx="38700" cy="1339648"/>
            <a:chOff x="7099921" y="1658976"/>
            <a:chExt cx="38700" cy="1339648"/>
          </a:xfrm>
        </p:grpSpPr>
        <p:sp>
          <p:nvSpPr>
            <p:cNvPr id="890" name="Google Shape;890;p107"/>
            <p:cNvSpPr/>
            <p:nvPr/>
          </p:nvSpPr>
          <p:spPr>
            <a:xfrm rot="5400000">
              <a:off x="7099921" y="1658976"/>
              <a:ext cx="38700" cy="38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07"/>
            <p:cNvSpPr/>
            <p:nvPr/>
          </p:nvSpPr>
          <p:spPr>
            <a:xfrm rot="5400000">
              <a:off x="7099921" y="1735176"/>
              <a:ext cx="38700" cy="38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07"/>
            <p:cNvSpPr/>
            <p:nvPr/>
          </p:nvSpPr>
          <p:spPr>
            <a:xfrm rot="5400000">
              <a:off x="7099921" y="1811376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07"/>
            <p:cNvSpPr/>
            <p:nvPr/>
          </p:nvSpPr>
          <p:spPr>
            <a:xfrm rot="5400000">
              <a:off x="7099921" y="1887576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07"/>
            <p:cNvSpPr/>
            <p:nvPr/>
          </p:nvSpPr>
          <p:spPr>
            <a:xfrm rot="5400000">
              <a:off x="7099921" y="1963776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07"/>
            <p:cNvSpPr/>
            <p:nvPr/>
          </p:nvSpPr>
          <p:spPr>
            <a:xfrm rot="5400000">
              <a:off x="7099921" y="2039976"/>
              <a:ext cx="38700" cy="387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07"/>
            <p:cNvSpPr/>
            <p:nvPr/>
          </p:nvSpPr>
          <p:spPr>
            <a:xfrm rot="5400000">
              <a:off x="7099921" y="2116176"/>
              <a:ext cx="38700" cy="387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07"/>
            <p:cNvSpPr/>
            <p:nvPr/>
          </p:nvSpPr>
          <p:spPr>
            <a:xfrm rot="5400000">
              <a:off x="7099921" y="2192376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07"/>
            <p:cNvSpPr/>
            <p:nvPr/>
          </p:nvSpPr>
          <p:spPr>
            <a:xfrm rot="5400000">
              <a:off x="7099921" y="2268576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07"/>
            <p:cNvSpPr/>
            <p:nvPr/>
          </p:nvSpPr>
          <p:spPr>
            <a:xfrm rot="5400000">
              <a:off x="7099921" y="2350324"/>
              <a:ext cx="38700" cy="38700"/>
            </a:xfrm>
            <a:prstGeom prst="ellipse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07"/>
            <p:cNvSpPr/>
            <p:nvPr/>
          </p:nvSpPr>
          <p:spPr>
            <a:xfrm rot="5400000">
              <a:off x="7099921" y="2426524"/>
              <a:ext cx="38700" cy="387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07"/>
            <p:cNvSpPr/>
            <p:nvPr/>
          </p:nvSpPr>
          <p:spPr>
            <a:xfrm rot="5400000">
              <a:off x="7099921" y="2502724"/>
              <a:ext cx="38700" cy="38700"/>
            </a:xfrm>
            <a:prstGeom prst="ellipse">
              <a:avLst/>
            </a:prstGeom>
            <a:solidFill>
              <a:srgbClr val="99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07"/>
            <p:cNvSpPr/>
            <p:nvPr/>
          </p:nvSpPr>
          <p:spPr>
            <a:xfrm rot="5400000">
              <a:off x="7099921" y="2578924"/>
              <a:ext cx="38700" cy="387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7"/>
            <p:cNvSpPr/>
            <p:nvPr/>
          </p:nvSpPr>
          <p:spPr>
            <a:xfrm rot="5400000">
              <a:off x="7099921" y="2655124"/>
              <a:ext cx="38700" cy="38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7"/>
            <p:cNvSpPr/>
            <p:nvPr/>
          </p:nvSpPr>
          <p:spPr>
            <a:xfrm rot="5400000">
              <a:off x="7099921" y="2731324"/>
              <a:ext cx="38700" cy="387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07"/>
            <p:cNvSpPr/>
            <p:nvPr/>
          </p:nvSpPr>
          <p:spPr>
            <a:xfrm rot="5400000">
              <a:off x="7099921" y="2807524"/>
              <a:ext cx="38700" cy="387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07"/>
            <p:cNvSpPr/>
            <p:nvPr/>
          </p:nvSpPr>
          <p:spPr>
            <a:xfrm rot="5400000">
              <a:off x="7099921" y="2883724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07"/>
            <p:cNvSpPr/>
            <p:nvPr/>
          </p:nvSpPr>
          <p:spPr>
            <a:xfrm rot="5400000">
              <a:off x="7099921" y="2959924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8" name="Google Shape;908;p107"/>
          <p:cNvGrpSpPr/>
          <p:nvPr/>
        </p:nvGrpSpPr>
        <p:grpSpPr>
          <a:xfrm>
            <a:off x="7532150" y="1881100"/>
            <a:ext cx="807175" cy="1416825"/>
            <a:chOff x="7532150" y="1881100"/>
            <a:chExt cx="807175" cy="1416825"/>
          </a:xfrm>
        </p:grpSpPr>
        <p:sp>
          <p:nvSpPr>
            <p:cNvPr id="909" name="Google Shape;909;p107"/>
            <p:cNvSpPr/>
            <p:nvPr/>
          </p:nvSpPr>
          <p:spPr>
            <a:xfrm>
              <a:off x="7532150" y="1881100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07"/>
            <p:cNvSpPr/>
            <p:nvPr/>
          </p:nvSpPr>
          <p:spPr>
            <a:xfrm>
              <a:off x="7532150" y="2270525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07"/>
            <p:cNvSpPr/>
            <p:nvPr/>
          </p:nvSpPr>
          <p:spPr>
            <a:xfrm>
              <a:off x="7532150" y="2662125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07"/>
            <p:cNvSpPr/>
            <p:nvPr/>
          </p:nvSpPr>
          <p:spPr>
            <a:xfrm>
              <a:off x="7532150" y="3053725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07"/>
            <p:cNvSpPr/>
            <p:nvPr/>
          </p:nvSpPr>
          <p:spPr>
            <a:xfrm>
              <a:off x="7532150" y="1881100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07"/>
            <p:cNvSpPr/>
            <p:nvPr/>
          </p:nvSpPr>
          <p:spPr>
            <a:xfrm>
              <a:off x="7532150" y="2270525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07"/>
            <p:cNvSpPr/>
            <p:nvPr/>
          </p:nvSpPr>
          <p:spPr>
            <a:xfrm>
              <a:off x="8095125" y="2226438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07"/>
            <p:cNvSpPr/>
            <p:nvPr/>
          </p:nvSpPr>
          <p:spPr>
            <a:xfrm>
              <a:off x="8095125" y="2615863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7" name="Google Shape;917;p107"/>
          <p:cNvSpPr txBox="1"/>
          <p:nvPr/>
        </p:nvSpPr>
        <p:spPr>
          <a:xfrm>
            <a:off x="7331825" y="601975"/>
            <a:ext cx="19995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#分類器</a:t>
            </a:r>
            <a:endParaRPr b="0" i="0" sz="800" u="none" cap="none" strike="noStrike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b="0" i="0" lang="zh-TW" sz="80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800" u="none" cap="none" strike="noStrike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b="0" i="0" sz="80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b="0" i="0" lang="zh-TW" sz="80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7"/>
          <p:cNvSpPr txBox="1"/>
          <p:nvPr/>
        </p:nvSpPr>
        <p:spPr>
          <a:xfrm>
            <a:off x="1220625" y="4454350"/>
            <a:ext cx="3000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model.add(Conv2D(filters=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kernel_size=(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),input_shape=(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activation=</a:t>
            </a:r>
            <a:r>
              <a:rPr b="0" i="0" lang="zh-TW" sz="80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07"/>
          <p:cNvSpPr txBox="1"/>
          <p:nvPr/>
        </p:nvSpPr>
        <p:spPr>
          <a:xfrm rot="5400000">
            <a:off x="3403000" y="3709650"/>
            <a:ext cx="212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model.add(MaxPooling2D((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07"/>
          <p:cNvSpPr txBox="1"/>
          <p:nvPr/>
        </p:nvSpPr>
        <p:spPr>
          <a:xfrm>
            <a:off x="5159300" y="3580600"/>
            <a:ext cx="19002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model.add(Conv2D(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 b="0" i="0" sz="80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b="0" i="0" lang="zh-TW" sz="80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07"/>
          <p:cNvSpPr txBox="1"/>
          <p:nvPr/>
        </p:nvSpPr>
        <p:spPr>
          <a:xfrm rot="5400000">
            <a:off x="6205600" y="2749175"/>
            <a:ext cx="147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model.add(Flatten())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07"/>
          <p:cNvSpPr txBox="1"/>
          <p:nvPr/>
        </p:nvSpPr>
        <p:spPr>
          <a:xfrm>
            <a:off x="771050" y="3481625"/>
            <a:ext cx="9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3" name="Google Shape;923;p107"/>
          <p:cNvSpPr/>
          <p:nvPr/>
        </p:nvSpPr>
        <p:spPr>
          <a:xfrm>
            <a:off x="7117350" y="3582800"/>
            <a:ext cx="1278725" cy="400218"/>
          </a:xfrm>
          <a:custGeom>
            <a:rect b="b" l="l" r="r" t="t"/>
            <a:pathLst>
              <a:path extrusionOk="0" h="21990" w="51149">
                <a:moveTo>
                  <a:pt x="0" y="0"/>
                </a:moveTo>
                <a:cubicBezTo>
                  <a:pt x="644" y="2011"/>
                  <a:pt x="242" y="8445"/>
                  <a:pt x="3861" y="12064"/>
                </a:cubicBezTo>
                <a:cubicBezTo>
                  <a:pt x="7480" y="15683"/>
                  <a:pt x="15200" y="20830"/>
                  <a:pt x="21714" y="21714"/>
                </a:cubicBezTo>
                <a:cubicBezTo>
                  <a:pt x="28228" y="22599"/>
                  <a:pt x="38040" y="20829"/>
                  <a:pt x="42946" y="17371"/>
                </a:cubicBezTo>
                <a:cubicBezTo>
                  <a:pt x="47852" y="13913"/>
                  <a:pt x="49782" y="3699"/>
                  <a:pt x="51149" y="96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07"/>
          <p:cNvSpPr txBox="1"/>
          <p:nvPr/>
        </p:nvSpPr>
        <p:spPr>
          <a:xfrm>
            <a:off x="7138625" y="4064800"/>
            <a:ext cx="14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fully connected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8"/>
          <p:cNvSpPr/>
          <p:nvPr/>
        </p:nvSpPr>
        <p:spPr>
          <a:xfrm>
            <a:off x="2224373" y="2089425"/>
            <a:ext cx="754200" cy="28398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卷積層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0" name="Google Shape;930;p108"/>
          <p:cNvGrpSpPr/>
          <p:nvPr/>
        </p:nvGrpSpPr>
        <p:grpSpPr>
          <a:xfrm>
            <a:off x="586717" y="2093820"/>
            <a:ext cx="1572567" cy="1229929"/>
            <a:chOff x="468398" y="3232739"/>
            <a:chExt cx="1075039" cy="840805"/>
          </a:xfrm>
        </p:grpSpPr>
        <p:pic>
          <p:nvPicPr>
            <p:cNvPr id="931" name="Google Shape;931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4423" y="3381408"/>
              <a:ext cx="689014" cy="692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3814" y="3303975"/>
              <a:ext cx="689014" cy="693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3" name="Google Shape;933;p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8398" y="3232739"/>
              <a:ext cx="689014" cy="6937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4" name="Google Shape;934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725" y="876603"/>
            <a:ext cx="1007907" cy="101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5" name="Google Shape;935;p108"/>
          <p:cNvGrpSpPr/>
          <p:nvPr/>
        </p:nvGrpSpPr>
        <p:grpSpPr>
          <a:xfrm>
            <a:off x="2478253" y="2105898"/>
            <a:ext cx="377974" cy="2348461"/>
            <a:chOff x="2478253" y="2105898"/>
            <a:chExt cx="377974" cy="2348461"/>
          </a:xfrm>
        </p:grpSpPr>
        <p:grpSp>
          <p:nvGrpSpPr>
            <p:cNvPr id="936" name="Google Shape;936;p108"/>
            <p:cNvGrpSpPr/>
            <p:nvPr/>
          </p:nvGrpSpPr>
          <p:grpSpPr>
            <a:xfrm>
              <a:off x="2478253" y="2105898"/>
              <a:ext cx="377974" cy="357261"/>
              <a:chOff x="2478253" y="2334498"/>
              <a:chExt cx="377974" cy="357261"/>
            </a:xfrm>
          </p:grpSpPr>
          <p:sp>
            <p:nvSpPr>
              <p:cNvPr id="937" name="Google Shape;937;p108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08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08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0" name="Google Shape;940;p108"/>
            <p:cNvGrpSpPr/>
            <p:nvPr/>
          </p:nvGrpSpPr>
          <p:grpSpPr>
            <a:xfrm>
              <a:off x="2478253" y="2603698"/>
              <a:ext cx="377974" cy="357261"/>
              <a:chOff x="2478253" y="2334498"/>
              <a:chExt cx="377974" cy="357261"/>
            </a:xfrm>
          </p:grpSpPr>
          <p:sp>
            <p:nvSpPr>
              <p:cNvPr id="941" name="Google Shape;941;p108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08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08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108"/>
            <p:cNvGrpSpPr/>
            <p:nvPr/>
          </p:nvGrpSpPr>
          <p:grpSpPr>
            <a:xfrm>
              <a:off x="2478253" y="3101498"/>
              <a:ext cx="377974" cy="357261"/>
              <a:chOff x="2478253" y="2334498"/>
              <a:chExt cx="377974" cy="357261"/>
            </a:xfrm>
          </p:grpSpPr>
          <p:sp>
            <p:nvSpPr>
              <p:cNvPr id="945" name="Google Shape;945;p108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08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08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108"/>
            <p:cNvGrpSpPr/>
            <p:nvPr/>
          </p:nvGrpSpPr>
          <p:grpSpPr>
            <a:xfrm>
              <a:off x="2478253" y="3599298"/>
              <a:ext cx="377974" cy="357261"/>
              <a:chOff x="2478253" y="2334498"/>
              <a:chExt cx="377974" cy="357261"/>
            </a:xfrm>
          </p:grpSpPr>
          <p:sp>
            <p:nvSpPr>
              <p:cNvPr id="949" name="Google Shape;949;p108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08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08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108"/>
            <p:cNvGrpSpPr/>
            <p:nvPr/>
          </p:nvGrpSpPr>
          <p:grpSpPr>
            <a:xfrm>
              <a:off x="2478253" y="4097098"/>
              <a:ext cx="377974" cy="357261"/>
              <a:chOff x="2478253" y="2334498"/>
              <a:chExt cx="377974" cy="357261"/>
            </a:xfrm>
          </p:grpSpPr>
          <p:sp>
            <p:nvSpPr>
              <p:cNvPr id="953" name="Google Shape;953;p108"/>
              <p:cNvSpPr/>
              <p:nvPr/>
            </p:nvSpPr>
            <p:spPr>
              <a:xfrm>
                <a:off x="2616227" y="233449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08"/>
              <p:cNvSpPr/>
              <p:nvPr/>
            </p:nvSpPr>
            <p:spPr>
              <a:xfrm>
                <a:off x="2554441" y="239100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08"/>
              <p:cNvSpPr/>
              <p:nvPr/>
            </p:nvSpPr>
            <p:spPr>
              <a:xfrm>
                <a:off x="2478253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6" name="Google Shape;956;p108"/>
          <p:cNvGrpSpPr/>
          <p:nvPr/>
        </p:nvGrpSpPr>
        <p:grpSpPr>
          <a:xfrm>
            <a:off x="4418698" y="2448172"/>
            <a:ext cx="154800" cy="158381"/>
            <a:chOff x="4418698" y="2448172"/>
            <a:chExt cx="154800" cy="158381"/>
          </a:xfrm>
        </p:grpSpPr>
        <p:sp>
          <p:nvSpPr>
            <p:cNvPr id="957" name="Google Shape;957;p108"/>
            <p:cNvSpPr/>
            <p:nvPr/>
          </p:nvSpPr>
          <p:spPr>
            <a:xfrm>
              <a:off x="4418698" y="2451753"/>
              <a:ext cx="154800" cy="15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8" name="Google Shape;958;p108"/>
            <p:cNvCxnSpPr>
              <a:stCxn id="957" idx="1"/>
              <a:endCxn id="957" idx="3"/>
            </p:cNvCxnSpPr>
            <p:nvPr/>
          </p:nvCxnSpPr>
          <p:spPr>
            <a:xfrm>
              <a:off x="4418698" y="2529153"/>
              <a:ext cx="154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9" name="Google Shape;959;p108"/>
            <p:cNvCxnSpPr/>
            <p:nvPr/>
          </p:nvCxnSpPr>
          <p:spPr>
            <a:xfrm rot="10800000">
              <a:off x="4496098" y="2448172"/>
              <a:ext cx="3900" cy="15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60" name="Google Shape;960;p108"/>
          <p:cNvGrpSpPr/>
          <p:nvPr/>
        </p:nvGrpSpPr>
        <p:grpSpPr>
          <a:xfrm>
            <a:off x="3200025" y="199903"/>
            <a:ext cx="777600" cy="4325616"/>
            <a:chOff x="3200025" y="47503"/>
            <a:chExt cx="777600" cy="4325616"/>
          </a:xfrm>
        </p:grpSpPr>
        <p:sp>
          <p:nvSpPr>
            <p:cNvPr id="961" name="Google Shape;961;p108"/>
            <p:cNvSpPr/>
            <p:nvPr/>
          </p:nvSpPr>
          <p:spPr>
            <a:xfrm>
              <a:off x="3200025" y="934510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08"/>
            <p:cNvSpPr/>
            <p:nvPr/>
          </p:nvSpPr>
          <p:spPr>
            <a:xfrm>
              <a:off x="3200025" y="1821505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08"/>
            <p:cNvSpPr/>
            <p:nvPr/>
          </p:nvSpPr>
          <p:spPr>
            <a:xfrm>
              <a:off x="3200025" y="2708512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08"/>
            <p:cNvSpPr/>
            <p:nvPr/>
          </p:nvSpPr>
          <p:spPr>
            <a:xfrm>
              <a:off x="3200025" y="3595519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08"/>
            <p:cNvSpPr/>
            <p:nvPr/>
          </p:nvSpPr>
          <p:spPr>
            <a:xfrm>
              <a:off x="3200025" y="47503"/>
              <a:ext cx="777600" cy="77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6" name="Google Shape;966;p108"/>
          <p:cNvGrpSpPr/>
          <p:nvPr/>
        </p:nvGrpSpPr>
        <p:grpSpPr>
          <a:xfrm>
            <a:off x="4844855" y="1015136"/>
            <a:ext cx="388800" cy="2393194"/>
            <a:chOff x="4844855" y="1015136"/>
            <a:chExt cx="388800" cy="2393194"/>
          </a:xfrm>
        </p:grpSpPr>
        <p:sp>
          <p:nvSpPr>
            <p:cNvPr id="967" name="Google Shape;967;p108"/>
            <p:cNvSpPr/>
            <p:nvPr/>
          </p:nvSpPr>
          <p:spPr>
            <a:xfrm>
              <a:off x="4844855" y="1015136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08"/>
            <p:cNvSpPr/>
            <p:nvPr/>
          </p:nvSpPr>
          <p:spPr>
            <a:xfrm>
              <a:off x="4844855" y="1521122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08"/>
            <p:cNvSpPr/>
            <p:nvPr/>
          </p:nvSpPr>
          <p:spPr>
            <a:xfrm>
              <a:off x="4844855" y="2027107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08"/>
            <p:cNvSpPr/>
            <p:nvPr/>
          </p:nvSpPr>
          <p:spPr>
            <a:xfrm>
              <a:off x="4844855" y="2523319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08"/>
            <p:cNvSpPr/>
            <p:nvPr/>
          </p:nvSpPr>
          <p:spPr>
            <a:xfrm>
              <a:off x="4844855" y="3019530"/>
              <a:ext cx="388800" cy="3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2" name="Google Shape;972;p108"/>
          <p:cNvGrpSpPr/>
          <p:nvPr/>
        </p:nvGrpSpPr>
        <p:grpSpPr>
          <a:xfrm>
            <a:off x="5716744" y="2345595"/>
            <a:ext cx="460116" cy="1151146"/>
            <a:chOff x="5716744" y="2345595"/>
            <a:chExt cx="460116" cy="1151146"/>
          </a:xfrm>
        </p:grpSpPr>
        <p:grpSp>
          <p:nvGrpSpPr>
            <p:cNvPr id="973" name="Google Shape;973;p108"/>
            <p:cNvGrpSpPr/>
            <p:nvPr/>
          </p:nvGrpSpPr>
          <p:grpSpPr>
            <a:xfrm>
              <a:off x="5716744" y="2345595"/>
              <a:ext cx="460116" cy="457446"/>
              <a:chOff x="5716744" y="2345595"/>
              <a:chExt cx="460116" cy="457446"/>
            </a:xfrm>
          </p:grpSpPr>
          <p:sp>
            <p:nvSpPr>
              <p:cNvPr id="974" name="Google Shape;974;p108"/>
              <p:cNvSpPr/>
              <p:nvPr/>
            </p:nvSpPr>
            <p:spPr>
              <a:xfrm>
                <a:off x="5936860" y="2345595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08"/>
              <p:cNvSpPr/>
              <p:nvPr/>
            </p:nvSpPr>
            <p:spPr>
              <a:xfrm>
                <a:off x="5886170" y="239655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08"/>
              <p:cNvSpPr/>
              <p:nvPr/>
            </p:nvSpPr>
            <p:spPr>
              <a:xfrm>
                <a:off x="5826628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08"/>
              <p:cNvSpPr/>
              <p:nvPr/>
            </p:nvSpPr>
            <p:spPr>
              <a:xfrm>
                <a:off x="5778530" y="250652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08"/>
              <p:cNvSpPr/>
              <p:nvPr/>
            </p:nvSpPr>
            <p:spPr>
              <a:xfrm>
                <a:off x="5716744" y="2563041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9" name="Google Shape;979;p108"/>
            <p:cNvGrpSpPr/>
            <p:nvPr/>
          </p:nvGrpSpPr>
          <p:grpSpPr>
            <a:xfrm>
              <a:off x="5716744" y="3039295"/>
              <a:ext cx="460116" cy="457446"/>
              <a:chOff x="5716744" y="2345595"/>
              <a:chExt cx="460116" cy="457446"/>
            </a:xfrm>
          </p:grpSpPr>
          <p:sp>
            <p:nvSpPr>
              <p:cNvPr id="980" name="Google Shape;980;p108"/>
              <p:cNvSpPr/>
              <p:nvPr/>
            </p:nvSpPr>
            <p:spPr>
              <a:xfrm>
                <a:off x="5936860" y="2345595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08"/>
              <p:cNvSpPr/>
              <p:nvPr/>
            </p:nvSpPr>
            <p:spPr>
              <a:xfrm>
                <a:off x="5886170" y="2396558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08"/>
              <p:cNvSpPr/>
              <p:nvPr/>
            </p:nvSpPr>
            <p:spPr>
              <a:xfrm>
                <a:off x="5826628" y="245175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08"/>
              <p:cNvSpPr/>
              <p:nvPr/>
            </p:nvSpPr>
            <p:spPr>
              <a:xfrm>
                <a:off x="5778530" y="2506529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108"/>
              <p:cNvSpPr/>
              <p:nvPr/>
            </p:nvSpPr>
            <p:spPr>
              <a:xfrm>
                <a:off x="5716744" y="2563041"/>
                <a:ext cx="240000" cy="240000"/>
              </a:xfrm>
              <a:prstGeom prst="rect">
                <a:avLst/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85" name="Google Shape;985;p108"/>
          <p:cNvGrpSpPr/>
          <p:nvPr/>
        </p:nvGrpSpPr>
        <p:grpSpPr>
          <a:xfrm>
            <a:off x="6391447" y="1942344"/>
            <a:ext cx="245548" cy="697200"/>
            <a:chOff x="6391447" y="1942344"/>
            <a:chExt cx="245548" cy="697200"/>
          </a:xfrm>
        </p:grpSpPr>
        <p:sp>
          <p:nvSpPr>
            <p:cNvPr id="986" name="Google Shape;986;p108"/>
            <p:cNvSpPr/>
            <p:nvPr/>
          </p:nvSpPr>
          <p:spPr>
            <a:xfrm>
              <a:off x="6391447" y="1942344"/>
              <a:ext cx="240000" cy="24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08"/>
            <p:cNvSpPr/>
            <p:nvPr/>
          </p:nvSpPr>
          <p:spPr>
            <a:xfrm>
              <a:off x="6411347" y="1966550"/>
              <a:ext cx="38700" cy="38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08"/>
            <p:cNvSpPr/>
            <p:nvPr/>
          </p:nvSpPr>
          <p:spPr>
            <a:xfrm>
              <a:off x="6487547" y="1966550"/>
              <a:ext cx="38700" cy="38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08"/>
            <p:cNvSpPr/>
            <p:nvPr/>
          </p:nvSpPr>
          <p:spPr>
            <a:xfrm>
              <a:off x="6563747" y="1966550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08"/>
            <p:cNvSpPr/>
            <p:nvPr/>
          </p:nvSpPr>
          <p:spPr>
            <a:xfrm>
              <a:off x="6411347" y="2042750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08"/>
            <p:cNvSpPr/>
            <p:nvPr/>
          </p:nvSpPr>
          <p:spPr>
            <a:xfrm>
              <a:off x="6487547" y="2042750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08"/>
            <p:cNvSpPr/>
            <p:nvPr/>
          </p:nvSpPr>
          <p:spPr>
            <a:xfrm>
              <a:off x="6563747" y="2042750"/>
              <a:ext cx="38700" cy="387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08"/>
            <p:cNvSpPr/>
            <p:nvPr/>
          </p:nvSpPr>
          <p:spPr>
            <a:xfrm>
              <a:off x="6411347" y="2118950"/>
              <a:ext cx="38700" cy="387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08"/>
            <p:cNvSpPr/>
            <p:nvPr/>
          </p:nvSpPr>
          <p:spPr>
            <a:xfrm>
              <a:off x="6487547" y="2118950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08"/>
            <p:cNvSpPr/>
            <p:nvPr/>
          </p:nvSpPr>
          <p:spPr>
            <a:xfrm>
              <a:off x="6563747" y="2118950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08"/>
            <p:cNvSpPr/>
            <p:nvPr/>
          </p:nvSpPr>
          <p:spPr>
            <a:xfrm>
              <a:off x="6396995" y="2399544"/>
              <a:ext cx="240000" cy="24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08"/>
            <p:cNvSpPr/>
            <p:nvPr/>
          </p:nvSpPr>
          <p:spPr>
            <a:xfrm>
              <a:off x="6416895" y="2423750"/>
              <a:ext cx="38700" cy="38700"/>
            </a:xfrm>
            <a:prstGeom prst="ellipse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08"/>
            <p:cNvSpPr/>
            <p:nvPr/>
          </p:nvSpPr>
          <p:spPr>
            <a:xfrm>
              <a:off x="6493095" y="2423750"/>
              <a:ext cx="38700" cy="387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08"/>
            <p:cNvSpPr/>
            <p:nvPr/>
          </p:nvSpPr>
          <p:spPr>
            <a:xfrm>
              <a:off x="6569295" y="2423750"/>
              <a:ext cx="38700" cy="38700"/>
            </a:xfrm>
            <a:prstGeom prst="ellipse">
              <a:avLst/>
            </a:prstGeom>
            <a:solidFill>
              <a:srgbClr val="99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08"/>
            <p:cNvSpPr/>
            <p:nvPr/>
          </p:nvSpPr>
          <p:spPr>
            <a:xfrm>
              <a:off x="6416895" y="2499950"/>
              <a:ext cx="38700" cy="387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08"/>
            <p:cNvSpPr/>
            <p:nvPr/>
          </p:nvSpPr>
          <p:spPr>
            <a:xfrm>
              <a:off x="6493095" y="2499950"/>
              <a:ext cx="38700" cy="38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08"/>
            <p:cNvSpPr/>
            <p:nvPr/>
          </p:nvSpPr>
          <p:spPr>
            <a:xfrm>
              <a:off x="6569295" y="2499950"/>
              <a:ext cx="38700" cy="387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08"/>
            <p:cNvSpPr/>
            <p:nvPr/>
          </p:nvSpPr>
          <p:spPr>
            <a:xfrm>
              <a:off x="6416895" y="2576150"/>
              <a:ext cx="38700" cy="387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08"/>
            <p:cNvSpPr/>
            <p:nvPr/>
          </p:nvSpPr>
          <p:spPr>
            <a:xfrm>
              <a:off x="6493095" y="2576150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08"/>
            <p:cNvSpPr/>
            <p:nvPr/>
          </p:nvSpPr>
          <p:spPr>
            <a:xfrm>
              <a:off x="6569295" y="2576150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p108"/>
          <p:cNvGrpSpPr/>
          <p:nvPr/>
        </p:nvGrpSpPr>
        <p:grpSpPr>
          <a:xfrm>
            <a:off x="7099921" y="1658976"/>
            <a:ext cx="38700" cy="1339648"/>
            <a:chOff x="7099921" y="1658976"/>
            <a:chExt cx="38700" cy="1339648"/>
          </a:xfrm>
        </p:grpSpPr>
        <p:sp>
          <p:nvSpPr>
            <p:cNvPr id="1007" name="Google Shape;1007;p108"/>
            <p:cNvSpPr/>
            <p:nvPr/>
          </p:nvSpPr>
          <p:spPr>
            <a:xfrm rot="5400000">
              <a:off x="7099921" y="1658976"/>
              <a:ext cx="38700" cy="38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08"/>
            <p:cNvSpPr/>
            <p:nvPr/>
          </p:nvSpPr>
          <p:spPr>
            <a:xfrm rot="5400000">
              <a:off x="7099921" y="1735176"/>
              <a:ext cx="38700" cy="38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08"/>
            <p:cNvSpPr/>
            <p:nvPr/>
          </p:nvSpPr>
          <p:spPr>
            <a:xfrm rot="5400000">
              <a:off x="7099921" y="1811376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08"/>
            <p:cNvSpPr/>
            <p:nvPr/>
          </p:nvSpPr>
          <p:spPr>
            <a:xfrm rot="5400000">
              <a:off x="7099921" y="1887576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08"/>
            <p:cNvSpPr/>
            <p:nvPr/>
          </p:nvSpPr>
          <p:spPr>
            <a:xfrm rot="5400000">
              <a:off x="7099921" y="1963776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08"/>
            <p:cNvSpPr/>
            <p:nvPr/>
          </p:nvSpPr>
          <p:spPr>
            <a:xfrm rot="5400000">
              <a:off x="7099921" y="2039976"/>
              <a:ext cx="38700" cy="387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08"/>
            <p:cNvSpPr/>
            <p:nvPr/>
          </p:nvSpPr>
          <p:spPr>
            <a:xfrm rot="5400000">
              <a:off x="7099921" y="2116176"/>
              <a:ext cx="38700" cy="387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08"/>
            <p:cNvSpPr/>
            <p:nvPr/>
          </p:nvSpPr>
          <p:spPr>
            <a:xfrm rot="5400000">
              <a:off x="7099921" y="2192376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08"/>
            <p:cNvSpPr/>
            <p:nvPr/>
          </p:nvSpPr>
          <p:spPr>
            <a:xfrm rot="5400000">
              <a:off x="7099921" y="2268576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08"/>
            <p:cNvSpPr/>
            <p:nvPr/>
          </p:nvSpPr>
          <p:spPr>
            <a:xfrm rot="5400000">
              <a:off x="7099921" y="2350324"/>
              <a:ext cx="38700" cy="38700"/>
            </a:xfrm>
            <a:prstGeom prst="ellipse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08"/>
            <p:cNvSpPr/>
            <p:nvPr/>
          </p:nvSpPr>
          <p:spPr>
            <a:xfrm rot="5400000">
              <a:off x="7099921" y="2426524"/>
              <a:ext cx="38700" cy="387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08"/>
            <p:cNvSpPr/>
            <p:nvPr/>
          </p:nvSpPr>
          <p:spPr>
            <a:xfrm rot="5400000">
              <a:off x="7099921" y="2502724"/>
              <a:ext cx="38700" cy="38700"/>
            </a:xfrm>
            <a:prstGeom prst="ellipse">
              <a:avLst/>
            </a:prstGeom>
            <a:solidFill>
              <a:srgbClr val="99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08"/>
            <p:cNvSpPr/>
            <p:nvPr/>
          </p:nvSpPr>
          <p:spPr>
            <a:xfrm rot="5400000">
              <a:off x="7099921" y="2578924"/>
              <a:ext cx="38700" cy="387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08"/>
            <p:cNvSpPr/>
            <p:nvPr/>
          </p:nvSpPr>
          <p:spPr>
            <a:xfrm rot="5400000">
              <a:off x="7099921" y="2655124"/>
              <a:ext cx="38700" cy="38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08"/>
            <p:cNvSpPr/>
            <p:nvPr/>
          </p:nvSpPr>
          <p:spPr>
            <a:xfrm rot="5400000">
              <a:off x="7099921" y="2731324"/>
              <a:ext cx="38700" cy="387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08"/>
            <p:cNvSpPr/>
            <p:nvPr/>
          </p:nvSpPr>
          <p:spPr>
            <a:xfrm rot="5400000">
              <a:off x="7099921" y="2807524"/>
              <a:ext cx="38700" cy="387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08"/>
            <p:cNvSpPr/>
            <p:nvPr/>
          </p:nvSpPr>
          <p:spPr>
            <a:xfrm rot="5400000">
              <a:off x="7099921" y="2883724"/>
              <a:ext cx="38700" cy="38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08"/>
            <p:cNvSpPr/>
            <p:nvPr/>
          </p:nvSpPr>
          <p:spPr>
            <a:xfrm rot="5400000">
              <a:off x="7099921" y="2959924"/>
              <a:ext cx="38700" cy="38700"/>
            </a:xfrm>
            <a:prstGeom prst="ellipse">
              <a:avLst/>
            </a:prstGeom>
            <a:solidFill>
              <a:srgbClr val="6B9F2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08"/>
          <p:cNvGrpSpPr/>
          <p:nvPr/>
        </p:nvGrpSpPr>
        <p:grpSpPr>
          <a:xfrm>
            <a:off x="7532150" y="1881100"/>
            <a:ext cx="807175" cy="1416825"/>
            <a:chOff x="7532150" y="1881100"/>
            <a:chExt cx="807175" cy="1416825"/>
          </a:xfrm>
        </p:grpSpPr>
        <p:sp>
          <p:nvSpPr>
            <p:cNvPr id="1026" name="Google Shape;1026;p108"/>
            <p:cNvSpPr/>
            <p:nvPr/>
          </p:nvSpPr>
          <p:spPr>
            <a:xfrm>
              <a:off x="7532150" y="1881100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08"/>
            <p:cNvSpPr/>
            <p:nvPr/>
          </p:nvSpPr>
          <p:spPr>
            <a:xfrm>
              <a:off x="7532150" y="2270525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08"/>
            <p:cNvSpPr/>
            <p:nvPr/>
          </p:nvSpPr>
          <p:spPr>
            <a:xfrm>
              <a:off x="7532150" y="2662125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08"/>
            <p:cNvSpPr/>
            <p:nvPr/>
          </p:nvSpPr>
          <p:spPr>
            <a:xfrm>
              <a:off x="7532150" y="3053725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08"/>
            <p:cNvSpPr/>
            <p:nvPr/>
          </p:nvSpPr>
          <p:spPr>
            <a:xfrm>
              <a:off x="7532150" y="1881100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08"/>
            <p:cNvSpPr/>
            <p:nvPr/>
          </p:nvSpPr>
          <p:spPr>
            <a:xfrm>
              <a:off x="7532150" y="2270525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08"/>
            <p:cNvSpPr/>
            <p:nvPr/>
          </p:nvSpPr>
          <p:spPr>
            <a:xfrm>
              <a:off x="8095125" y="2226438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08"/>
            <p:cNvSpPr/>
            <p:nvPr/>
          </p:nvSpPr>
          <p:spPr>
            <a:xfrm>
              <a:off x="8095125" y="2615863"/>
              <a:ext cx="244200" cy="244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4" name="Google Shape;1034;p108"/>
          <p:cNvSpPr txBox="1"/>
          <p:nvPr/>
        </p:nvSpPr>
        <p:spPr>
          <a:xfrm>
            <a:off x="7331825" y="601975"/>
            <a:ext cx="19995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#分類器</a:t>
            </a:r>
            <a:endParaRPr b="0" i="0" sz="800" u="none" cap="none" strike="noStrike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80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b="0" i="0" lang="zh-TW" sz="80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800" u="none" cap="none" strike="noStrike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b="0" i="0" lang="zh-TW" sz="80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b="0" i="0" sz="800" u="none" cap="none" strike="noStrike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b="0" i="0" lang="zh-TW" sz="80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b="0" i="0" lang="zh-TW" sz="8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08"/>
          <p:cNvSpPr txBox="1"/>
          <p:nvPr/>
        </p:nvSpPr>
        <p:spPr>
          <a:xfrm>
            <a:off x="771050" y="3481625"/>
            <a:ext cx="9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6" name="Google Shape;1036;p108"/>
          <p:cNvSpPr/>
          <p:nvPr/>
        </p:nvSpPr>
        <p:spPr>
          <a:xfrm>
            <a:off x="7117350" y="3582800"/>
            <a:ext cx="1278725" cy="400218"/>
          </a:xfrm>
          <a:custGeom>
            <a:rect b="b" l="l" r="r" t="t"/>
            <a:pathLst>
              <a:path extrusionOk="0" h="21990" w="51149">
                <a:moveTo>
                  <a:pt x="0" y="0"/>
                </a:moveTo>
                <a:cubicBezTo>
                  <a:pt x="644" y="2011"/>
                  <a:pt x="242" y="8445"/>
                  <a:pt x="3861" y="12064"/>
                </a:cubicBezTo>
                <a:cubicBezTo>
                  <a:pt x="7480" y="15683"/>
                  <a:pt x="15200" y="20830"/>
                  <a:pt x="21714" y="21714"/>
                </a:cubicBezTo>
                <a:cubicBezTo>
                  <a:pt x="28228" y="22599"/>
                  <a:pt x="38040" y="20829"/>
                  <a:pt x="42946" y="17371"/>
                </a:cubicBezTo>
                <a:cubicBezTo>
                  <a:pt x="47852" y="13913"/>
                  <a:pt x="49782" y="3699"/>
                  <a:pt x="51149" y="96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8"/>
          <p:cNvSpPr txBox="1"/>
          <p:nvPr/>
        </p:nvSpPr>
        <p:spPr>
          <a:xfrm>
            <a:off x="7138625" y="4064800"/>
            <a:ext cx="14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fully connected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8" name="Google Shape;1038;p108"/>
          <p:cNvSpPr txBox="1"/>
          <p:nvPr/>
        </p:nvSpPr>
        <p:spPr>
          <a:xfrm>
            <a:off x="2083875" y="1765175"/>
            <a:ext cx="100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9" name="Google Shape;1039;p108"/>
          <p:cNvSpPr/>
          <p:nvPr/>
        </p:nvSpPr>
        <p:spPr>
          <a:xfrm>
            <a:off x="2171175" y="1743846"/>
            <a:ext cx="850200" cy="74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卷積元件</a:t>
            </a:r>
            <a:endParaRPr b="0" i="0" sz="12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8"/>
          <p:cNvGrpSpPr/>
          <p:nvPr/>
        </p:nvGrpSpPr>
        <p:grpSpPr>
          <a:xfrm>
            <a:off x="1411900" y="1095925"/>
            <a:ext cx="1008000" cy="1151800"/>
            <a:chOff x="1411900" y="1095925"/>
            <a:chExt cx="1008000" cy="1151800"/>
          </a:xfrm>
        </p:grpSpPr>
        <p:sp>
          <p:nvSpPr>
            <p:cNvPr id="1041" name="Google Shape;1041;p108"/>
            <p:cNvSpPr/>
            <p:nvPr/>
          </p:nvSpPr>
          <p:spPr>
            <a:xfrm>
              <a:off x="1411900" y="1095925"/>
              <a:ext cx="1008000" cy="8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3個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channels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2" name="Google Shape;1042;p108"/>
            <p:cNvCxnSpPr/>
            <p:nvPr/>
          </p:nvCxnSpPr>
          <p:spPr>
            <a:xfrm rot="5400000">
              <a:off x="1440175" y="1851860"/>
              <a:ext cx="241800" cy="200100"/>
            </a:xfrm>
            <a:prstGeom prst="curvedConnector3">
              <a:avLst>
                <a:gd fmla="val 689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3" name="Google Shape;1043;p108"/>
            <p:cNvCxnSpPr/>
            <p:nvPr/>
          </p:nvCxnSpPr>
          <p:spPr>
            <a:xfrm flipH="1" rot="-5400000">
              <a:off x="1638025" y="1893425"/>
              <a:ext cx="416700" cy="291900"/>
            </a:xfrm>
            <a:prstGeom prst="curvedConnector3">
              <a:avLst>
                <a:gd fmla="val 10001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4" name="Google Shape;1044;p108"/>
            <p:cNvCxnSpPr/>
            <p:nvPr/>
          </p:nvCxnSpPr>
          <p:spPr>
            <a:xfrm>
              <a:off x="1692100" y="1839354"/>
              <a:ext cx="33300" cy="32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045" name="Google Shape;1045;p108"/>
          <p:cNvSpPr/>
          <p:nvPr/>
        </p:nvSpPr>
        <p:spPr>
          <a:xfrm>
            <a:off x="3034112" y="98425"/>
            <a:ext cx="1131900" cy="4659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產出 5 張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 maps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ie.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下一層的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channels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08"/>
          <p:cNvSpPr/>
          <p:nvPr/>
        </p:nvSpPr>
        <p:spPr>
          <a:xfrm rot="-5400000">
            <a:off x="3354479" y="3100225"/>
            <a:ext cx="2205900" cy="4167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池化層 Maxpooling</a:t>
            </a:r>
            <a:endParaRPr b="0" i="0" sz="1400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08"/>
          <p:cNvSpPr/>
          <p:nvPr/>
        </p:nvSpPr>
        <p:spPr>
          <a:xfrm>
            <a:off x="4726162" y="547350"/>
            <a:ext cx="669000" cy="309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產出 5 張</a:t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 maps</a:t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ie. </a:t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下一層的</a:t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5個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channels</a:t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08"/>
          <p:cNvSpPr/>
          <p:nvPr/>
        </p:nvSpPr>
        <p:spPr>
          <a:xfrm>
            <a:off x="5500975" y="2165375"/>
            <a:ext cx="754200" cy="16971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卷積層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08"/>
          <p:cNvSpPr/>
          <p:nvPr/>
        </p:nvSpPr>
        <p:spPr>
          <a:xfrm>
            <a:off x="6237225" y="1389373"/>
            <a:ext cx="669000" cy="1265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產出 2 張</a:t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feature maps</a:t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zh-TW" sz="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9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08"/>
          <p:cNvSpPr/>
          <p:nvPr/>
        </p:nvSpPr>
        <p:spPr>
          <a:xfrm>
            <a:off x="6906225" y="1480250"/>
            <a:ext cx="625800" cy="21027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平坦層</a:t>
            </a:r>
            <a:endParaRPr b="0" i="0" sz="800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9"/>
          <p:cNvSpPr txBox="1"/>
          <p:nvPr/>
        </p:nvSpPr>
        <p:spPr>
          <a:xfrm>
            <a:off x="708525" y="2056075"/>
            <a:ext cx="26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討論圖片的特徵，了解新元件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25" y="629876"/>
            <a:ext cx="3971025" cy="194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00" y="3415800"/>
            <a:ext cx="759300" cy="4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924" y="1683450"/>
            <a:ext cx="5767175" cy="29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10"/>
          <p:cNvSpPr/>
          <p:nvPr/>
        </p:nvSpPr>
        <p:spPr>
          <a:xfrm>
            <a:off x="1390975" y="1305375"/>
            <a:ext cx="180000" cy="21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10"/>
          <p:cNvSpPr/>
          <p:nvPr/>
        </p:nvSpPr>
        <p:spPr>
          <a:xfrm>
            <a:off x="2991175" y="1375423"/>
            <a:ext cx="180000" cy="21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10"/>
          <p:cNvSpPr/>
          <p:nvPr/>
        </p:nvSpPr>
        <p:spPr>
          <a:xfrm>
            <a:off x="1711200" y="1431600"/>
            <a:ext cx="180000" cy="2103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10"/>
          <p:cNvSpPr/>
          <p:nvPr/>
        </p:nvSpPr>
        <p:spPr>
          <a:xfrm>
            <a:off x="3334600" y="1375425"/>
            <a:ext cx="180000" cy="2103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10"/>
          <p:cNvSpPr/>
          <p:nvPr/>
        </p:nvSpPr>
        <p:spPr>
          <a:xfrm>
            <a:off x="1731225" y="1895775"/>
            <a:ext cx="159900" cy="140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10"/>
          <p:cNvSpPr/>
          <p:nvPr/>
        </p:nvSpPr>
        <p:spPr>
          <a:xfrm>
            <a:off x="3255225" y="1819575"/>
            <a:ext cx="159900" cy="140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10"/>
          <p:cNvSpPr/>
          <p:nvPr/>
        </p:nvSpPr>
        <p:spPr>
          <a:xfrm>
            <a:off x="3407625" y="1829582"/>
            <a:ext cx="159900" cy="140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小元件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可能到處都出現，甚至重複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個體不需要高解析度就可以辨識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75" name="Google Shape;1075;p1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rPr lang="zh-TW"/>
              <a:t>圖片特徵</a:t>
            </a:r>
            <a:endParaRPr/>
          </a:p>
        </p:txBody>
      </p:sp>
      <p:sp>
        <p:nvSpPr>
          <p:cNvPr id="1076" name="Google Shape;1076;p11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小元件  </a:t>
            </a:r>
            <a:r>
              <a:rPr lang="zh-TW">
                <a:solidFill>
                  <a:srgbClr val="0000FF"/>
                </a:solidFill>
              </a:rPr>
              <a:t>⇒ 卷積元件 convolution components</a:t>
            </a:r>
            <a:r>
              <a:rPr lang="zh-TW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可能到處都出現，甚至重複 </a:t>
            </a:r>
            <a:r>
              <a:rPr lang="zh-TW">
                <a:solidFill>
                  <a:srgbClr val="0000FF"/>
                </a:solidFill>
              </a:rPr>
              <a:t>⇒ 掃描偵測出 feature map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個體不需要高解析度就可以辨識 </a:t>
            </a:r>
            <a:r>
              <a:rPr lang="zh-TW">
                <a:solidFill>
                  <a:srgbClr val="0000FF"/>
                </a:solidFill>
              </a:rPr>
              <a:t>⇒ pooling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7" name="Google Shape;107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300" y="2128350"/>
            <a:ext cx="4122775" cy="274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2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卷積元件與特徵圖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83" name="Google Shape;108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25" y="1232876"/>
            <a:ext cx="3971025" cy="194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2"/>
          <p:cNvSpPr/>
          <p:nvPr/>
        </p:nvSpPr>
        <p:spPr>
          <a:xfrm>
            <a:off x="1411400" y="1946625"/>
            <a:ext cx="2940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12"/>
          <p:cNvSpPr/>
          <p:nvPr/>
        </p:nvSpPr>
        <p:spPr>
          <a:xfrm>
            <a:off x="725600" y="1260825"/>
            <a:ext cx="294000" cy="2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6" name="Google Shape;1086;p112"/>
          <p:cNvCxnSpPr/>
          <p:nvPr/>
        </p:nvCxnSpPr>
        <p:spPr>
          <a:xfrm flipH="1" rot="10800000">
            <a:off x="1019600" y="1403775"/>
            <a:ext cx="995100" cy="1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87" name="Google Shape;1087;p112"/>
          <p:cNvSpPr/>
          <p:nvPr/>
        </p:nvSpPr>
        <p:spPr>
          <a:xfrm>
            <a:off x="2859200" y="1946625"/>
            <a:ext cx="2940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12"/>
          <p:cNvSpPr/>
          <p:nvPr/>
        </p:nvSpPr>
        <p:spPr>
          <a:xfrm>
            <a:off x="3849800" y="2632425"/>
            <a:ext cx="294000" cy="2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12"/>
          <p:cNvSpPr/>
          <p:nvPr/>
        </p:nvSpPr>
        <p:spPr>
          <a:xfrm>
            <a:off x="784125" y="3339850"/>
            <a:ext cx="3665100" cy="1830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12"/>
          <p:cNvSpPr/>
          <p:nvPr/>
        </p:nvSpPr>
        <p:spPr>
          <a:xfrm>
            <a:off x="1532050" y="3937075"/>
            <a:ext cx="173400" cy="168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12"/>
          <p:cNvSpPr/>
          <p:nvPr/>
        </p:nvSpPr>
        <p:spPr>
          <a:xfrm>
            <a:off x="2903650" y="3937075"/>
            <a:ext cx="173400" cy="168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2"/>
          <p:cNvSpPr txBox="1"/>
          <p:nvPr/>
        </p:nvSpPr>
        <p:spPr>
          <a:xfrm>
            <a:off x="5381150" y="1702725"/>
            <a:ext cx="37629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除了輸出一張圖記錄鳥嘴，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也可以輸出一張圖紀錄偵測鳥腳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也可以輸出一張圖紀錄鳥的小眼睛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也可以輸出一張圖紀錄鳥的白色特徵...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某個區域 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眼睛像鳥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嘴巴像鳥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腳腳像鳥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那... 我想那個區域就是一隻鳥吧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7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70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13"/>
          <p:cNvGrpSpPr/>
          <p:nvPr/>
        </p:nvGrpSpPr>
        <p:grpSpPr>
          <a:xfrm>
            <a:off x="784125" y="3339850"/>
            <a:ext cx="3665100" cy="1830300"/>
            <a:chOff x="784125" y="3339850"/>
            <a:chExt cx="3665100" cy="1830300"/>
          </a:xfrm>
        </p:grpSpPr>
        <p:sp>
          <p:nvSpPr>
            <p:cNvPr id="1098" name="Google Shape;1098;p113"/>
            <p:cNvSpPr/>
            <p:nvPr/>
          </p:nvSpPr>
          <p:spPr>
            <a:xfrm>
              <a:off x="784125" y="3339850"/>
              <a:ext cx="3665100" cy="1830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13"/>
            <p:cNvSpPr/>
            <p:nvPr/>
          </p:nvSpPr>
          <p:spPr>
            <a:xfrm>
              <a:off x="1532050" y="3937075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13"/>
            <p:cNvSpPr/>
            <p:nvPr/>
          </p:nvSpPr>
          <p:spPr>
            <a:xfrm>
              <a:off x="2903650" y="3937075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13"/>
            <p:cNvSpPr/>
            <p:nvPr/>
          </p:nvSpPr>
          <p:spPr>
            <a:xfrm>
              <a:off x="1608250" y="4394275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13"/>
            <p:cNvSpPr/>
            <p:nvPr/>
          </p:nvSpPr>
          <p:spPr>
            <a:xfrm>
              <a:off x="1760650" y="4394275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13"/>
            <p:cNvSpPr/>
            <p:nvPr/>
          </p:nvSpPr>
          <p:spPr>
            <a:xfrm>
              <a:off x="3056050" y="4275217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13"/>
            <p:cNvSpPr/>
            <p:nvPr/>
          </p:nvSpPr>
          <p:spPr>
            <a:xfrm>
              <a:off x="3208450" y="4394275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113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Maxpooling 與卷積元件/卷積層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6" name="Google Shape;1106;p113"/>
          <p:cNvSpPr txBox="1"/>
          <p:nvPr/>
        </p:nvSpPr>
        <p:spPr>
          <a:xfrm>
            <a:off x="5156050" y="1431525"/>
            <a:ext cx="37629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如果我們在下一層想要繼續用 （3,3) 去偵測有鳥嘴又有鳥腳的區域，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似乎就框不到了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07" name="Google Shape;1107;p113"/>
          <p:cNvGrpSpPr/>
          <p:nvPr/>
        </p:nvGrpSpPr>
        <p:grpSpPr>
          <a:xfrm>
            <a:off x="711125" y="1232876"/>
            <a:ext cx="3971025" cy="1941874"/>
            <a:chOff x="711125" y="1232876"/>
            <a:chExt cx="3971025" cy="1941874"/>
          </a:xfrm>
        </p:grpSpPr>
        <p:pic>
          <p:nvPicPr>
            <p:cNvPr id="1108" name="Google Shape;1108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125" y="1232876"/>
              <a:ext cx="3971025" cy="1941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" name="Google Shape;1109;p113"/>
            <p:cNvSpPr/>
            <p:nvPr/>
          </p:nvSpPr>
          <p:spPr>
            <a:xfrm>
              <a:off x="1411400" y="1946625"/>
              <a:ext cx="294000" cy="289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3"/>
            <p:cNvSpPr/>
            <p:nvPr/>
          </p:nvSpPr>
          <p:spPr>
            <a:xfrm>
              <a:off x="2859200" y="1946625"/>
              <a:ext cx="294000" cy="289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3"/>
            <p:cNvSpPr/>
            <p:nvPr/>
          </p:nvSpPr>
          <p:spPr>
            <a:xfrm>
              <a:off x="1868600" y="2480025"/>
              <a:ext cx="294000" cy="2895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3"/>
            <p:cNvSpPr/>
            <p:nvPr/>
          </p:nvSpPr>
          <p:spPr>
            <a:xfrm>
              <a:off x="1640000" y="2480025"/>
              <a:ext cx="294000" cy="2895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3"/>
            <p:cNvSpPr/>
            <p:nvPr/>
          </p:nvSpPr>
          <p:spPr>
            <a:xfrm>
              <a:off x="3087800" y="2327625"/>
              <a:ext cx="294000" cy="2895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3"/>
            <p:cNvSpPr/>
            <p:nvPr/>
          </p:nvSpPr>
          <p:spPr>
            <a:xfrm>
              <a:off x="3316400" y="2403825"/>
              <a:ext cx="294000" cy="2895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113"/>
          <p:cNvSpPr/>
          <p:nvPr/>
        </p:nvSpPr>
        <p:spPr>
          <a:xfrm>
            <a:off x="1547129" y="3962348"/>
            <a:ext cx="294000" cy="2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3"/>
          <p:cNvSpPr/>
          <p:nvPr/>
        </p:nvSpPr>
        <p:spPr>
          <a:xfrm>
            <a:off x="2910394" y="3952831"/>
            <a:ext cx="294000" cy="2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7" name="Google Shape;1117;p113"/>
          <p:cNvGrpSpPr/>
          <p:nvPr/>
        </p:nvGrpSpPr>
        <p:grpSpPr>
          <a:xfrm>
            <a:off x="5889525" y="3339850"/>
            <a:ext cx="1848000" cy="935400"/>
            <a:chOff x="5889525" y="3339850"/>
            <a:chExt cx="1848000" cy="935400"/>
          </a:xfrm>
        </p:grpSpPr>
        <p:sp>
          <p:nvSpPr>
            <p:cNvPr id="1118" name="Google Shape;1118;p113"/>
            <p:cNvSpPr/>
            <p:nvPr/>
          </p:nvSpPr>
          <p:spPr>
            <a:xfrm>
              <a:off x="5889525" y="3339850"/>
              <a:ext cx="1848000" cy="9354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3"/>
            <p:cNvSpPr/>
            <p:nvPr/>
          </p:nvSpPr>
          <p:spPr>
            <a:xfrm>
              <a:off x="6223600" y="3603800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3"/>
            <p:cNvSpPr/>
            <p:nvPr/>
          </p:nvSpPr>
          <p:spPr>
            <a:xfrm>
              <a:off x="6909400" y="3603800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3"/>
            <p:cNvSpPr/>
            <p:nvPr/>
          </p:nvSpPr>
          <p:spPr>
            <a:xfrm>
              <a:off x="6256450" y="3827533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3"/>
            <p:cNvSpPr/>
            <p:nvPr/>
          </p:nvSpPr>
          <p:spPr>
            <a:xfrm>
              <a:off x="6367173" y="3793010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3"/>
            <p:cNvSpPr/>
            <p:nvPr/>
          </p:nvSpPr>
          <p:spPr>
            <a:xfrm>
              <a:off x="6942250" y="3751333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3"/>
            <p:cNvSpPr/>
            <p:nvPr/>
          </p:nvSpPr>
          <p:spPr>
            <a:xfrm>
              <a:off x="7052973" y="3794191"/>
              <a:ext cx="173400" cy="1689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113"/>
          <p:cNvSpPr/>
          <p:nvPr/>
        </p:nvSpPr>
        <p:spPr>
          <a:xfrm>
            <a:off x="6246523" y="3640877"/>
            <a:ext cx="294000" cy="2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13"/>
          <p:cNvSpPr/>
          <p:nvPr/>
        </p:nvSpPr>
        <p:spPr>
          <a:xfrm>
            <a:off x="6908497" y="3624206"/>
            <a:ext cx="294000" cy="2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13"/>
          <p:cNvSpPr txBox="1"/>
          <p:nvPr/>
        </p:nvSpPr>
        <p:spPr>
          <a:xfrm>
            <a:off x="5156050" y="2604688"/>
            <a:ext cx="3762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所以 MaxPooling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8" name="Google Shape;1128;p113"/>
          <p:cNvSpPr/>
          <p:nvPr/>
        </p:nvSpPr>
        <p:spPr>
          <a:xfrm rot="-517191">
            <a:off x="4707026" y="3763750"/>
            <a:ext cx="858699" cy="3541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75" y="551625"/>
            <a:ext cx="7302176" cy="48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5" y="788275"/>
            <a:ext cx="8495352" cy="4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15"/>
          <p:cNvSpPr txBox="1"/>
          <p:nvPr/>
        </p:nvSpPr>
        <p:spPr>
          <a:xfrm>
            <a:off x="648650" y="-67200"/>
            <a:ext cx="55284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meiler m. d. eccv 2014 and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hlinkClick r:id="rId4"/>
              </a:rPr>
              <a:t>https://www.pngkit.com/bigpic/u2t4o0a9w7t4a9e6/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140" name="Google Shape;1140;p115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6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TW" sz="23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“我們的” 想法</a:t>
            </a:r>
            <a:endParaRPr b="1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6" name="Google Shape;114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150" y="1885638"/>
            <a:ext cx="3059977" cy="24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6"/>
          <p:cNvSpPr txBox="1"/>
          <p:nvPr/>
        </p:nvSpPr>
        <p:spPr>
          <a:xfrm>
            <a:off x="795181" y="1028979"/>
            <a:ext cx="50211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圖案的組成是從 細微質感、點、線段等開始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組織了細微質感、點、線段等我們可能有一些簡單的小圖案。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簡單的小圖案可能有機會組成我們理解的小零件。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零件的組成有可能組成我們熟悉的事物的肢體、部分。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藉由肢體的組成，我們可以提高對類別物件的辨認。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b="0" i="0" lang="zh-TW" sz="1700" u="none" cap="none" strike="noStrike">
                <a:solidFill>
                  <a:srgbClr val="19ACE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我們藉由一個神經網路的元件 (Convolution Element) 與他所組成的神經網路層 (Convolution Layer) 來辨識圖案中的所有細微質感、點、線段、簡單的小圖案、肢體、部分、物件。</a:t>
            </a:r>
            <a:endParaRPr b="0" i="0" sz="1700" u="none" cap="none" strike="noStrike">
              <a:solidFill>
                <a:srgbClr val="19ACE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0"/>
          <p:cNvSpPr txBox="1"/>
          <p:nvPr/>
        </p:nvSpPr>
        <p:spPr>
          <a:xfrm>
            <a:off x="330550" y="304125"/>
            <a:ext cx="76029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Lato"/>
                <a:ea typeface="Lato"/>
                <a:cs typeface="Lato"/>
                <a:sym typeface="Lato"/>
              </a:rPr>
              <a:t>0822: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我們要把作過的事重複、或讓設計的事物實踐，繼承的方式是數學與程序。這些數學與程序就是一種輸入 ⇒ 輸出，就是函式、轉換、程式。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我們就是在找一個函式，人類找到了告訴他人（老師學生），人類找到了告訴電腦（程式）。如果人類有一個輸入，也觀察到了輸出，卻無法用數學與程式描述，就沒有辦法教會他人、沒辦法要電腦循序完成。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機器學習：模型、量測的標準、量測與挑選。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8" name="Google Shape;528;p90"/>
          <p:cNvGrpSpPr/>
          <p:nvPr/>
        </p:nvGrpSpPr>
        <p:grpSpPr>
          <a:xfrm>
            <a:off x="330550" y="2653931"/>
            <a:ext cx="8191114" cy="2229969"/>
            <a:chOff x="330550" y="2653931"/>
            <a:chExt cx="8191114" cy="2229969"/>
          </a:xfrm>
        </p:grpSpPr>
        <p:pic>
          <p:nvPicPr>
            <p:cNvPr id="529" name="Google Shape;529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5464" y="2653931"/>
              <a:ext cx="3236200" cy="2229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90"/>
            <p:cNvSpPr txBox="1"/>
            <p:nvPr/>
          </p:nvSpPr>
          <p:spPr>
            <a:xfrm>
              <a:off x="330550" y="2882900"/>
              <a:ext cx="3000000" cy="20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zh-TW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深度學習：(3, 4, 4, 4, 3)，看到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Lato"/>
                <a:buChar char="-"/>
              </a:pPr>
              <a:r>
                <a:rPr lang="zh-TW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神經元 （____, ______)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Lato"/>
                <a:buChar char="-"/>
              </a:pPr>
              <a:r>
                <a:rPr lang="zh-TW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神經元層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Lato"/>
                <a:buChar char="-"/>
              </a:pPr>
              <a:r>
                <a:rPr lang="zh-TW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層層連接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Lato"/>
                <a:buChar char="-"/>
              </a:pPr>
              <a:r>
                <a:rPr lang="zh-TW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我們有什麼？</a:t>
              </a:r>
              <a:endPara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Font typeface="Lato"/>
                <a:buChar char="-"/>
              </a:pPr>
              <a:r>
                <a:rPr lang="zh-TW" sz="13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我們要什麼？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7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TW" sz="23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“我們的” 想法</a:t>
            </a:r>
            <a:endParaRPr b="1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3" name="Google Shape;1153;p117"/>
          <p:cNvSpPr txBox="1"/>
          <p:nvPr/>
        </p:nvSpPr>
        <p:spPr>
          <a:xfrm>
            <a:off x="794300" y="1029750"/>
            <a:ext cx="5021100" cy="3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圖案的組成是從 細微質感、點、線段等開始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組織了細微質感、點、線段等我們可能有一些簡單的小圖案。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簡單的小圖案可能有機會組成我們理解的小零件。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零件的組成有可能組成我們熟悉的事物的肢體、部分。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Microsoft JhengHei"/>
              <a:buChar char="●"/>
            </a:pPr>
            <a:r>
              <a:rPr b="0" i="0" lang="zh-TW" sz="15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藉由肢體的組成，我們可以提高對類別物件的辨認。</a:t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ACE4"/>
              </a:buClr>
              <a:buSzPts val="1500"/>
              <a:buFont typeface="Microsoft JhengHei"/>
              <a:buChar char="●"/>
            </a:pPr>
            <a:r>
              <a:rPr b="0" i="0" lang="zh-TW" sz="1700" u="none" cap="none" strike="noStrike">
                <a:solidFill>
                  <a:srgbClr val="19ACE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我們藉由一個神經網路的元件(Maxpooling Element) 與他所組成的神經網路層 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(Maxpooling Layer) 來降低每一層的 “解析度"，讓我們的</a:t>
            </a:r>
            <a:r>
              <a:rPr b="1" i="0" lang="zh-TW" sz="1700" u="sng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注意力不會看見細節</a:t>
            </a:r>
            <a:r>
              <a:rPr b="0" i="0" lang="zh-TW" sz="17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，而是能夠看到圖案的輪廓。</a:t>
            </a:r>
            <a:endParaRPr b="0" i="0" sz="1500" u="none" cap="none" strike="noStrik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54" name="Google Shape;115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150" y="1885638"/>
            <a:ext cx="3059977" cy="24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18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TW" sz="23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抽象與基本具體元件</a:t>
            </a:r>
            <a:endParaRPr b="1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0" name="Google Shape;1160;p118"/>
          <p:cNvSpPr txBox="1"/>
          <p:nvPr/>
        </p:nvSpPr>
        <p:spPr>
          <a:xfrm>
            <a:off x="758125" y="1479925"/>
            <a:ext cx="5021100" cy="3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icrosoft JhengHei"/>
              <a:buChar char="●"/>
            </a:pPr>
            <a:r>
              <a:rPr b="0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我們對於一些物件有 prior knowledge，所以常常以為低解析度、少量的輪廓與相對應的關係就可以辨識出物件。</a:t>
            </a:r>
            <a:endParaRPr b="0" i="0" sz="16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icrosoft JhengHei"/>
              <a:buChar char="●"/>
            </a:pPr>
            <a:r>
              <a:rPr b="0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機器對於物件都是從零開始，所以前面幾層的細節，線段，點這些基礎學習，都要有，才能進行後段的輪廓與相對應關係的探測。</a:t>
            </a:r>
            <a:endParaRPr b="0" i="0" sz="16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icrosoft JhengHei"/>
              <a:buChar char="●"/>
            </a:pPr>
            <a:r>
              <a:rPr b="0" i="0" lang="zh-TW" sz="1600" u="none" cap="none" strike="noStrike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所以一般而言，類神經網路前面的層次是基礎圖形、聲紋等具體事項，後面層次是高階內容或抽象概念。</a:t>
            </a:r>
            <a:endParaRPr b="0" i="0" sz="16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61" name="Google Shape;1161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150" y="1885638"/>
            <a:ext cx="3059977" cy="24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18"/>
          <p:cNvSpPr txBox="1"/>
          <p:nvPr/>
        </p:nvSpPr>
        <p:spPr>
          <a:xfrm>
            <a:off x="7639325" y="1584800"/>
            <a:ext cx="1366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這是抽象概念</a:t>
            </a:r>
            <a:endParaRPr b="1" i="0" sz="1400" u="none" cap="none" strike="noStrik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3" name="Google Shape;1163;p118"/>
          <p:cNvSpPr txBox="1"/>
          <p:nvPr/>
        </p:nvSpPr>
        <p:spPr>
          <a:xfrm>
            <a:off x="5817800" y="3473825"/>
            <a:ext cx="13665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這是實際接近幾何圖案元素</a:t>
            </a:r>
            <a:endParaRPr b="1" i="0" sz="1400" u="none" cap="none" strike="noStrike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4" name="Google Shape;1164;p118"/>
          <p:cNvSpPr txBox="1"/>
          <p:nvPr/>
        </p:nvSpPr>
        <p:spPr>
          <a:xfrm>
            <a:off x="5779225" y="4519950"/>
            <a:ext cx="324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https://livebook.manning.com/concept/keras/cnn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19"/>
          <p:cNvSpPr txBox="1"/>
          <p:nvPr>
            <p:ph idx="1" type="body"/>
          </p:nvPr>
        </p:nvSpPr>
        <p:spPr>
          <a:xfrm>
            <a:off x="3288650" y="1228675"/>
            <a:ext cx="55434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2513"/>
              <a:buNone/>
            </a:pPr>
            <a:r>
              <a:rPr lang="zh-TW"/>
              <a:t>貓咪的 “圖像” 是一個實體、具體。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lang="zh-TW"/>
              <a:t>認識貓咪的人與不認識貓咪的人都會看到圖像、圖像中的畫素。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lang="zh-TW"/>
              <a:t>可以有人一輩子沒看過貓咪，所以要跟他解釋貓咪需要很多溝通、陳述、理解與方法進行，他才能接受這些 “溝通、陳述、理解與方法進行” 是一隻貓咪，也就是貓咪是一個抽象概念。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lang="zh-TW"/>
              <a:t>人類的神經網路也是這樣，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lang="zh-TW"/>
              <a:t>經由眼睛神經感受光，看見實像影像，一層一層的組織不同的 “一些抽象”到更抽象的物體。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lang="zh-TW"/>
              <a:t>比如毛絨絨感，或都是點，或小線段，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2513"/>
              <a:buNone/>
            </a:pPr>
            <a:r>
              <a:rPr lang="zh-TW"/>
              <a:t>到小圖形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92513"/>
              <a:buNone/>
            </a:pPr>
            <a:r>
              <a:rPr lang="zh-TW"/>
              <a:t>到眼珠、指甲、到五官到肢體到貓咪、人 到會議聚餐</a:t>
            </a:r>
            <a:endParaRPr/>
          </a:p>
        </p:txBody>
      </p:sp>
      <p:pic>
        <p:nvPicPr>
          <p:cNvPr id="1170" name="Google Shape;117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3238"/>
            <a:ext cx="3059977" cy="24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9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zh-TW" sz="23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抽象與基本具體元件</a:t>
            </a:r>
            <a:endParaRPr b="1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2" name="Google Shape;1172;p119"/>
          <p:cNvSpPr txBox="1"/>
          <p:nvPr/>
        </p:nvSpPr>
        <p:spPr>
          <a:xfrm>
            <a:off x="0" y="4620300"/>
            <a:ext cx="324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https://livebook.manning.com/concept/keras/cnn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20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卷積元件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78" name="Google Shape;117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25" y="1385276"/>
            <a:ext cx="3971025" cy="194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20"/>
          <p:cNvSpPr/>
          <p:nvPr/>
        </p:nvSpPr>
        <p:spPr>
          <a:xfrm>
            <a:off x="1411400" y="2099025"/>
            <a:ext cx="2940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20"/>
          <p:cNvSpPr/>
          <p:nvPr/>
        </p:nvSpPr>
        <p:spPr>
          <a:xfrm>
            <a:off x="725600" y="1413225"/>
            <a:ext cx="294000" cy="2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120"/>
          <p:cNvCxnSpPr/>
          <p:nvPr/>
        </p:nvCxnSpPr>
        <p:spPr>
          <a:xfrm flipH="1" rot="10800000">
            <a:off x="1019600" y="1556175"/>
            <a:ext cx="995100" cy="1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2" name="Google Shape;1182;p120"/>
          <p:cNvSpPr/>
          <p:nvPr/>
        </p:nvSpPr>
        <p:spPr>
          <a:xfrm>
            <a:off x="2859200" y="2099025"/>
            <a:ext cx="2940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20"/>
          <p:cNvSpPr/>
          <p:nvPr/>
        </p:nvSpPr>
        <p:spPr>
          <a:xfrm>
            <a:off x="3849800" y="2784825"/>
            <a:ext cx="294000" cy="2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20"/>
          <p:cNvSpPr/>
          <p:nvPr/>
        </p:nvSpPr>
        <p:spPr>
          <a:xfrm>
            <a:off x="784125" y="3474225"/>
            <a:ext cx="3897900" cy="1833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20"/>
          <p:cNvSpPr/>
          <p:nvPr/>
        </p:nvSpPr>
        <p:spPr>
          <a:xfrm>
            <a:off x="1532050" y="4089475"/>
            <a:ext cx="173400" cy="168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20"/>
          <p:cNvSpPr/>
          <p:nvPr/>
        </p:nvSpPr>
        <p:spPr>
          <a:xfrm>
            <a:off x="2903650" y="4089475"/>
            <a:ext cx="173400" cy="168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20"/>
          <p:cNvSpPr txBox="1"/>
          <p:nvPr/>
        </p:nvSpPr>
        <p:spPr>
          <a:xfrm>
            <a:off x="5381150" y="1702725"/>
            <a:ext cx="37629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除了輸出一張圖記錄鳥嘴，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也可以輸出一張圖紀錄偵測鳥腳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也可以輸出一張圖紀錄鳥的小眼睛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也可以輸出一張圖紀錄鳥的白色特徵...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某個區域 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眼睛像鳥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嘴巴像鳥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腳腳像鳥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那... 我想那個區域就是一隻鳥吧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21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卷積元件</a:t>
            </a: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到卷積層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93" name="Google Shape;119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25" y="1404975"/>
            <a:ext cx="2847550" cy="13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21"/>
          <p:cNvSpPr/>
          <p:nvPr/>
        </p:nvSpPr>
        <p:spPr>
          <a:xfrm>
            <a:off x="1213279" y="1887421"/>
            <a:ext cx="210900" cy="19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21"/>
          <p:cNvSpPr/>
          <p:nvPr/>
        </p:nvSpPr>
        <p:spPr>
          <a:xfrm>
            <a:off x="2251471" y="1887421"/>
            <a:ext cx="210900" cy="19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6" name="Google Shape;119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688" y="3127221"/>
            <a:ext cx="2028416" cy="16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21"/>
          <p:cNvSpPr txBox="1"/>
          <p:nvPr/>
        </p:nvSpPr>
        <p:spPr>
          <a:xfrm>
            <a:off x="4572000" y="1579925"/>
            <a:ext cx="40653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除了鳥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貓咪的眼、耳、鼻也是這樣偵測的。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但是通常不會是初始幾層就做這些偵測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這些都是更過小原件好些層才組起來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如果給的層數不夠多，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可能就會有點吃力。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22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CNN 運作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https://reurl.cc/Z7OlM6</a:t>
            </a:r>
            <a:endParaRPr sz="1200"/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203" name="Google Shape;120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425" y="1978963"/>
            <a:ext cx="5848350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22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參考觀察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23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https://www.cnblogs.com/hugeng007/p/9463951.html</a:t>
            </a:r>
            <a:endParaRPr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https://www.cs.ryerson.ca/~aharley/vis/conv/flat.html</a:t>
            </a:r>
            <a:endParaRPr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2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http://scs.ryerson.ca/~aharley/vis/conv/flat.html</a:t>
            </a:r>
            <a:endParaRPr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23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參考觀察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" name="Google Shape;1215;p124"/>
          <p:cNvGraphicFramePr/>
          <p:nvPr/>
        </p:nvGraphicFramePr>
        <p:xfrm>
          <a:off x="499563" y="10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942450"/>
                <a:gridCol w="2136275"/>
                <a:gridCol w="5066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DNN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CNN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通用的模型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用在圖片</a:t>
                      </a: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，與具有類似特性(小元件偵測、可能重複出現多處、可能低解析度也具有資訊)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模型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雖然可以</a:t>
                      </a: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亂接，暴力</a:t>
                      </a: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，但是井然有序的層層全連結，會有實踐上的好處。</a:t>
                      </a:r>
                      <a:b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在有智慧後，相當於找出特徵值的組合等資訊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【特徵整理】+ 【分類器】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導入一個卷積</a:t>
                      </a: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元件</a:t>
                      </a: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: 找基本圖形空間關係的利器。</a:t>
                      </a:r>
                      <a:b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前幾層找線條與基本圖案，然後根據線條與基本圖案找出剛好鄰近可以組成的元件，在後面的卷積層可以找出數個鄰近的元件，似乎就組成了物件。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其實也是找出特徵值的組合等資訊，只是這裡的特徵組合都是圖形等。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【特徵整理】+ 【分類器】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“</a:t>
                      </a: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這些特徵的組合是我們安排的。”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錯</a:t>
                      </a: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，</a:t>
                      </a: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是根據梯度下降去降低誤差函數的運算結果。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我們先查右斜線，左斜線，可以組成一個貓耳朵，是我們要機器去作的。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錯</a:t>
                      </a: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，都是根據梯度下降法自然學習出來的。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設計師只能設定問題與想要的答案，中間的隱藏層都是數學與電腦運作出來的。</a:t>
                      </a:r>
                      <a:endParaRPr sz="1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誤差函數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就是經過網路算出來的答案跟 Label 的不一樣的量測。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迴歸問題用 RMS，分類問題用: 熵。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跟 DNN 原則一樣。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如果解的題目一樣，只是從 DNN 換成 CNN 來解，那麼誤差函數是跟 DNN 一樣的。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訓練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梯度下降法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梯度下降法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16" name="Google Shape;1216;p124"/>
          <p:cNvSpPr txBox="1"/>
          <p:nvPr/>
        </p:nvSpPr>
        <p:spPr>
          <a:xfrm>
            <a:off x="812125" y="4667400"/>
            <a:ext cx="7623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所以我們這節主要就是介紹模型，誤差函數與訓練都跟 DNN 一樣。</a:t>
            </a:r>
            <a:endParaRPr b="1" sz="1800" u="sng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5"/>
          <p:cNvSpPr txBox="1"/>
          <p:nvPr>
            <p:ph idx="1" type="body"/>
          </p:nvPr>
        </p:nvSpPr>
        <p:spPr>
          <a:xfrm>
            <a:off x="1667300" y="1065600"/>
            <a:ext cx="5644800" cy="4077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b="1" lang="zh-TW" sz="2000">
                <a:solidFill>
                  <a:srgbClr val="5E69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卷積神經網路 CNN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CNN 原件與架構介紹</a:t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4.2 </a:t>
            </a: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數學與運作探討</a:t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	特徵萃取與分類網路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程式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23" name="Google Shape;122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13" y="34004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26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的學習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9" name="Google Shape;1229;p126"/>
          <p:cNvSpPr txBox="1"/>
          <p:nvPr/>
        </p:nvSpPr>
        <p:spPr>
          <a:xfrm>
            <a:off x="777100" y="1176250"/>
            <a:ext cx="76743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icrosoft JhengHei"/>
              <a:buChar char="●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先定義我們的問題：MNIST or 貓狗分類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icrosoft JhengHei"/>
              <a:buChar char="●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先定義 內積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icrosoft JhengHei"/>
              <a:buChar char="●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【了解操作】操作內積，卷積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icrosoft JhengHei"/>
              <a:buChar char="●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【了解操作】參考網路上的純數字運算: 帶入了一個 3 個 Channels 的例子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icrosoft JhengHei"/>
              <a:buChar char="●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【了解操作】偵測一張臉 a.) 內積, b.) 偵測過程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icrosoft JhengHei"/>
              <a:buChar char="●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【了解操作】一個 CNN 網路 偵測一張臉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icrosoft JhengHei"/>
              <a:buChar char="●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【程式】MNIST 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icrosoft JhengHei"/>
              <a:buChar char="○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Layers and parameters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231" y="684753"/>
            <a:ext cx="6545758" cy="37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234" y="684753"/>
            <a:ext cx="6545758" cy="37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285" y="684753"/>
            <a:ext cx="6545758" cy="37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4261" y="684744"/>
            <a:ext cx="6545758" cy="37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4273" y="684746"/>
            <a:ext cx="6545758" cy="37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4235" y="684746"/>
            <a:ext cx="6545758" cy="37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4237" y="684739"/>
            <a:ext cx="6545758" cy="37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8281" y="578662"/>
            <a:ext cx="4203505" cy="14632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4" name="Google Shape;544;p91"/>
          <p:cNvSpPr txBox="1"/>
          <p:nvPr/>
        </p:nvSpPr>
        <p:spPr>
          <a:xfrm>
            <a:off x="3960844" y="4381650"/>
            <a:ext cx="5121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誤差是 195 or 9 是根據 (a, b, c：W, B) 決定</a:t>
            </a:r>
            <a:endParaRPr b="1"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不是根據 x, y 決定</a:t>
            </a:r>
            <a:endParaRPr b="1"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7"/>
          <p:cNvSpPr txBox="1"/>
          <p:nvPr/>
        </p:nvSpPr>
        <p:spPr>
          <a:xfrm>
            <a:off x="1048200" y="1504350"/>
            <a:ext cx="7994700" cy="333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5" name="Google Shape;1235;p127"/>
          <p:cNvSpPr txBox="1"/>
          <p:nvPr/>
        </p:nvSpPr>
        <p:spPr>
          <a:xfrm>
            <a:off x="1554900" y="1834525"/>
            <a:ext cx="1401000" cy="8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向量 A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6" name="Google Shape;1236;p127"/>
          <p:cNvSpPr/>
          <p:nvPr/>
        </p:nvSpPr>
        <p:spPr>
          <a:xfrm>
            <a:off x="1776575" y="2722825"/>
            <a:ext cx="157500" cy="19056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7" name="Google Shape;1237;p127"/>
          <p:cNvSpPr txBox="1"/>
          <p:nvPr/>
        </p:nvSpPr>
        <p:spPr>
          <a:xfrm>
            <a:off x="2048800" y="2746925"/>
            <a:ext cx="515700" cy="13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1,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2,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3,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8" name="Google Shape;1238;p127"/>
          <p:cNvSpPr/>
          <p:nvPr/>
        </p:nvSpPr>
        <p:spPr>
          <a:xfrm>
            <a:off x="2564575" y="2708500"/>
            <a:ext cx="214800" cy="19056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9" name="Google Shape;1239;p127"/>
          <p:cNvSpPr/>
          <p:nvPr/>
        </p:nvSpPr>
        <p:spPr>
          <a:xfrm>
            <a:off x="3323300" y="3510200"/>
            <a:ext cx="214800" cy="186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0" name="Google Shape;1240;p127"/>
          <p:cNvSpPr txBox="1"/>
          <p:nvPr/>
        </p:nvSpPr>
        <p:spPr>
          <a:xfrm>
            <a:off x="3688500" y="1834525"/>
            <a:ext cx="1401000" cy="8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向量 B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1" name="Google Shape;1241;p127"/>
          <p:cNvSpPr/>
          <p:nvPr/>
        </p:nvSpPr>
        <p:spPr>
          <a:xfrm>
            <a:off x="3910175" y="2722825"/>
            <a:ext cx="157500" cy="19056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2" name="Google Shape;1242;p127"/>
          <p:cNvSpPr txBox="1"/>
          <p:nvPr/>
        </p:nvSpPr>
        <p:spPr>
          <a:xfrm>
            <a:off x="4182400" y="2746925"/>
            <a:ext cx="515700" cy="13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4,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5,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6,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3" name="Google Shape;1243;p127"/>
          <p:cNvSpPr/>
          <p:nvPr/>
        </p:nvSpPr>
        <p:spPr>
          <a:xfrm>
            <a:off x="4698175" y="2708500"/>
            <a:ext cx="214800" cy="19056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4" name="Google Shape;1244;p127"/>
          <p:cNvSpPr/>
          <p:nvPr/>
        </p:nvSpPr>
        <p:spPr>
          <a:xfrm>
            <a:off x="5234675" y="3366925"/>
            <a:ext cx="515700" cy="329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5" name="Google Shape;1245;p127"/>
          <p:cNvSpPr txBox="1"/>
          <p:nvPr/>
        </p:nvSpPr>
        <p:spPr>
          <a:xfrm>
            <a:off x="6279300" y="1834525"/>
            <a:ext cx="1401000" cy="8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純量 c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6" name="Google Shape;1246;p127"/>
          <p:cNvSpPr txBox="1"/>
          <p:nvPr/>
        </p:nvSpPr>
        <p:spPr>
          <a:xfrm>
            <a:off x="5330700" y="4121625"/>
            <a:ext cx="3665100" cy="6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D7D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 1 * 4 + 2 * 5 + 3 * 6 = 32 ）</a:t>
            </a:r>
            <a:endParaRPr sz="1800">
              <a:solidFill>
                <a:srgbClr val="ED7D3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D7D3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7" name="Google Shape;1247;p127"/>
          <p:cNvSpPr txBox="1"/>
          <p:nvPr/>
        </p:nvSpPr>
        <p:spPr>
          <a:xfrm>
            <a:off x="6499800" y="3042575"/>
            <a:ext cx="960000" cy="72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32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8" name="Google Shape;1248;p127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內積運算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28"/>
          <p:cNvSpPr txBox="1"/>
          <p:nvPr/>
        </p:nvSpPr>
        <p:spPr>
          <a:xfrm>
            <a:off x="819600" y="1504350"/>
            <a:ext cx="7994700" cy="333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4" name="Google Shape;1254;p128"/>
          <p:cNvSpPr txBox="1"/>
          <p:nvPr/>
        </p:nvSpPr>
        <p:spPr>
          <a:xfrm>
            <a:off x="1173900" y="1834525"/>
            <a:ext cx="1401000" cy="8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向量 A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5" name="Google Shape;1255;p128"/>
          <p:cNvSpPr/>
          <p:nvPr/>
        </p:nvSpPr>
        <p:spPr>
          <a:xfrm>
            <a:off x="1166975" y="2722825"/>
            <a:ext cx="157500" cy="13182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6" name="Google Shape;1256;p128"/>
          <p:cNvSpPr txBox="1"/>
          <p:nvPr/>
        </p:nvSpPr>
        <p:spPr>
          <a:xfrm>
            <a:off x="1439200" y="2746925"/>
            <a:ext cx="423300" cy="13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1   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7" name="Google Shape;1257;p128"/>
          <p:cNvSpPr/>
          <p:nvPr/>
        </p:nvSpPr>
        <p:spPr>
          <a:xfrm>
            <a:off x="2341825" y="2699525"/>
            <a:ext cx="214800" cy="14130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8" name="Google Shape;1258;p128"/>
          <p:cNvSpPr/>
          <p:nvPr/>
        </p:nvSpPr>
        <p:spPr>
          <a:xfrm>
            <a:off x="2942300" y="3205400"/>
            <a:ext cx="214800" cy="186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9" name="Google Shape;1259;p128"/>
          <p:cNvSpPr txBox="1"/>
          <p:nvPr/>
        </p:nvSpPr>
        <p:spPr>
          <a:xfrm>
            <a:off x="3459900" y="1834525"/>
            <a:ext cx="1401000" cy="8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向量 B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0" name="Google Shape;1260;p128"/>
          <p:cNvSpPr/>
          <p:nvPr/>
        </p:nvSpPr>
        <p:spPr>
          <a:xfrm>
            <a:off x="5234675" y="3366925"/>
            <a:ext cx="515700" cy="329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1" name="Google Shape;1261;p128"/>
          <p:cNvSpPr txBox="1"/>
          <p:nvPr/>
        </p:nvSpPr>
        <p:spPr>
          <a:xfrm>
            <a:off x="6203100" y="1834525"/>
            <a:ext cx="1401000" cy="8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純量 c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2" name="Google Shape;1262;p128"/>
          <p:cNvSpPr txBox="1"/>
          <p:nvPr/>
        </p:nvSpPr>
        <p:spPr>
          <a:xfrm>
            <a:off x="4627825" y="4226550"/>
            <a:ext cx="4301100" cy="6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D7D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 1 * 5 + 2 * 6 + 3 * 7 + 4*8 = 70 ）</a:t>
            </a:r>
            <a:endParaRPr sz="1800">
              <a:solidFill>
                <a:srgbClr val="ED7D3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D7D3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3" name="Google Shape;1263;p128"/>
          <p:cNvSpPr txBox="1"/>
          <p:nvPr/>
        </p:nvSpPr>
        <p:spPr>
          <a:xfrm>
            <a:off x="6499800" y="3042575"/>
            <a:ext cx="960000" cy="72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70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4" name="Google Shape;1264;p128"/>
          <p:cNvSpPr txBox="1"/>
          <p:nvPr/>
        </p:nvSpPr>
        <p:spPr>
          <a:xfrm>
            <a:off x="1977225" y="2746925"/>
            <a:ext cx="423300" cy="13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5" name="Google Shape;1265;p128"/>
          <p:cNvSpPr/>
          <p:nvPr/>
        </p:nvSpPr>
        <p:spPr>
          <a:xfrm>
            <a:off x="3452975" y="2722825"/>
            <a:ext cx="157500" cy="13182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6" name="Google Shape;1266;p128"/>
          <p:cNvSpPr txBox="1"/>
          <p:nvPr/>
        </p:nvSpPr>
        <p:spPr>
          <a:xfrm>
            <a:off x="3725200" y="2746925"/>
            <a:ext cx="423300" cy="13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5   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7" name="Google Shape;1267;p128"/>
          <p:cNvSpPr/>
          <p:nvPr/>
        </p:nvSpPr>
        <p:spPr>
          <a:xfrm>
            <a:off x="4627825" y="2699525"/>
            <a:ext cx="214800" cy="14130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8" name="Google Shape;1268;p128"/>
          <p:cNvSpPr txBox="1"/>
          <p:nvPr/>
        </p:nvSpPr>
        <p:spPr>
          <a:xfrm>
            <a:off x="4263225" y="2746925"/>
            <a:ext cx="423300" cy="13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7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8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9" name="Google Shape;1269;p128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內積運算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9"/>
          <p:cNvSpPr txBox="1"/>
          <p:nvPr/>
        </p:nvSpPr>
        <p:spPr>
          <a:xfrm>
            <a:off x="647025" y="1403950"/>
            <a:ext cx="8370000" cy="3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內積的要訣：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同位子的數值相乘，最後全部相加。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內積的結果是一個</a:t>
            </a:r>
            <a:r>
              <a:rPr b="1" lang="zh-TW" sz="1600" u="sng">
                <a:latin typeface="Microsoft JhengHei"/>
                <a:ea typeface="Microsoft JhengHei"/>
                <a:cs typeface="Microsoft JhengHei"/>
                <a:sym typeface="Microsoft JhengHei"/>
              </a:rPr>
              <a:t>純量</a:t>
            </a: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內積的意義：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https://zh.wikipedia.org/wiki/%E7%82%B9%E7%A7%AF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有一個向量 A，長度是 6，另一個向量 B 的長度是4，如果它們在同一個方向，則內積是24，如果他們互相垂直，則內積是 0。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可以解釋成當它們是在同一個方向時 (兩個向量同方向是 "最相似"吧!)，投影量最大，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當他們互相垂直時，投影量為零。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可以解釋成當它們是在相反一個方向時 (兩個向量反方向是 "最違背"吧!)，投影量最小(為負的)。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所以內積除了包含兩個向量大小資訊，也包含了</a:t>
            </a:r>
            <a:r>
              <a:rPr b="1" lang="zh-TW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相似度測量</a:t>
            </a: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5" name="Google Shape;1275;p129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內積運算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0"/>
          <p:cNvSpPr txBox="1"/>
          <p:nvPr/>
        </p:nvSpPr>
        <p:spPr>
          <a:xfrm>
            <a:off x="23825" y="1441225"/>
            <a:ext cx="9144000" cy="36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81" name="Google Shape;1281;p130"/>
          <p:cNvGraphicFramePr/>
          <p:nvPr/>
        </p:nvGraphicFramePr>
        <p:xfrm>
          <a:off x="2306425" y="15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2CC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2CC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2" name="Google Shape;1282;p130"/>
          <p:cNvGraphicFramePr/>
          <p:nvPr/>
        </p:nvGraphicFramePr>
        <p:xfrm>
          <a:off x="100025" y="207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3" name="Google Shape;1283;p130"/>
          <p:cNvGraphicFramePr/>
          <p:nvPr/>
        </p:nvGraphicFramePr>
        <p:xfrm>
          <a:off x="6596250" y="204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284" name="Google Shape;1284;p130"/>
          <p:cNvSpPr/>
          <p:nvPr/>
        </p:nvSpPr>
        <p:spPr>
          <a:xfrm>
            <a:off x="5920475" y="2681125"/>
            <a:ext cx="515700" cy="329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85" name="Google Shape;1285;p130"/>
          <p:cNvGraphicFramePr/>
          <p:nvPr/>
        </p:nvGraphicFramePr>
        <p:xfrm>
          <a:off x="2306425" y="153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6" name="Google Shape;1286;p130"/>
          <p:cNvSpPr txBox="1"/>
          <p:nvPr/>
        </p:nvSpPr>
        <p:spPr>
          <a:xfrm>
            <a:off x="6752000" y="2057738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0</a:t>
            </a:r>
            <a:endParaRPr sz="3000"/>
          </a:p>
        </p:txBody>
      </p:sp>
      <p:graphicFrame>
        <p:nvGraphicFramePr>
          <p:cNvPr id="1287" name="Google Shape;1287;p130"/>
          <p:cNvGraphicFramePr/>
          <p:nvPr/>
        </p:nvGraphicFramePr>
        <p:xfrm>
          <a:off x="2901698" y="153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8" name="Google Shape;1288;p130"/>
          <p:cNvSpPr txBox="1"/>
          <p:nvPr/>
        </p:nvSpPr>
        <p:spPr>
          <a:xfrm>
            <a:off x="7361600" y="2057738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1</a:t>
            </a:r>
            <a:endParaRPr sz="3000"/>
          </a:p>
        </p:txBody>
      </p:sp>
      <p:graphicFrame>
        <p:nvGraphicFramePr>
          <p:cNvPr id="1289" name="Google Shape;1289;p130"/>
          <p:cNvGraphicFramePr/>
          <p:nvPr/>
        </p:nvGraphicFramePr>
        <p:xfrm>
          <a:off x="3496970" y="153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0" name="Google Shape;1290;p130"/>
          <p:cNvSpPr txBox="1"/>
          <p:nvPr/>
        </p:nvSpPr>
        <p:spPr>
          <a:xfrm>
            <a:off x="7895000" y="2057738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1</a:t>
            </a:r>
            <a:endParaRPr sz="3000"/>
          </a:p>
        </p:txBody>
      </p:sp>
      <p:graphicFrame>
        <p:nvGraphicFramePr>
          <p:cNvPr id="1291" name="Google Shape;1291;p130"/>
          <p:cNvGraphicFramePr/>
          <p:nvPr/>
        </p:nvGraphicFramePr>
        <p:xfrm>
          <a:off x="4077916" y="15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2" name="Google Shape;1292;p130"/>
          <p:cNvSpPr txBox="1"/>
          <p:nvPr/>
        </p:nvSpPr>
        <p:spPr>
          <a:xfrm>
            <a:off x="8508950" y="2052525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1</a:t>
            </a:r>
            <a:endParaRPr sz="3000"/>
          </a:p>
        </p:txBody>
      </p:sp>
      <p:graphicFrame>
        <p:nvGraphicFramePr>
          <p:cNvPr id="1293" name="Google Shape;1293;p130"/>
          <p:cNvGraphicFramePr/>
          <p:nvPr/>
        </p:nvGraphicFramePr>
        <p:xfrm>
          <a:off x="2302066" y="20881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4" name="Google Shape;1294;p130"/>
          <p:cNvSpPr txBox="1"/>
          <p:nvPr/>
        </p:nvSpPr>
        <p:spPr>
          <a:xfrm>
            <a:off x="6752000" y="2591138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1</a:t>
            </a:r>
            <a:endParaRPr sz="3000"/>
          </a:p>
        </p:txBody>
      </p:sp>
      <p:graphicFrame>
        <p:nvGraphicFramePr>
          <p:cNvPr id="1295" name="Google Shape;1295;p130"/>
          <p:cNvGraphicFramePr/>
          <p:nvPr/>
        </p:nvGraphicFramePr>
        <p:xfrm>
          <a:off x="2881329" y="20933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6" name="Google Shape;1296;p130"/>
          <p:cNvSpPr txBox="1"/>
          <p:nvPr/>
        </p:nvSpPr>
        <p:spPr>
          <a:xfrm>
            <a:off x="7361600" y="2604913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2</a:t>
            </a:r>
            <a:endParaRPr sz="3000"/>
          </a:p>
        </p:txBody>
      </p:sp>
      <p:graphicFrame>
        <p:nvGraphicFramePr>
          <p:cNvPr id="1297" name="Google Shape;1297;p130"/>
          <p:cNvGraphicFramePr/>
          <p:nvPr/>
        </p:nvGraphicFramePr>
        <p:xfrm>
          <a:off x="3467171" y="2081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8" name="Google Shape;1298;p130"/>
          <p:cNvSpPr txBox="1"/>
          <p:nvPr/>
        </p:nvSpPr>
        <p:spPr>
          <a:xfrm>
            <a:off x="7895000" y="2604913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4</a:t>
            </a:r>
            <a:endParaRPr sz="3000"/>
          </a:p>
        </p:txBody>
      </p:sp>
      <p:graphicFrame>
        <p:nvGraphicFramePr>
          <p:cNvPr id="1299" name="Google Shape;1299;p130"/>
          <p:cNvGraphicFramePr/>
          <p:nvPr/>
        </p:nvGraphicFramePr>
        <p:xfrm>
          <a:off x="4053014" y="2081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0" name="Google Shape;1300;p130"/>
          <p:cNvSpPr txBox="1"/>
          <p:nvPr/>
        </p:nvSpPr>
        <p:spPr>
          <a:xfrm>
            <a:off x="8508950" y="2602700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2</a:t>
            </a:r>
            <a:endParaRPr sz="3000"/>
          </a:p>
        </p:txBody>
      </p:sp>
      <p:graphicFrame>
        <p:nvGraphicFramePr>
          <p:cNvPr id="1301" name="Google Shape;1301;p130"/>
          <p:cNvGraphicFramePr/>
          <p:nvPr/>
        </p:nvGraphicFramePr>
        <p:xfrm>
          <a:off x="2312292" y="2638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2" name="Google Shape;1302;p130"/>
          <p:cNvSpPr txBox="1"/>
          <p:nvPr/>
        </p:nvSpPr>
        <p:spPr>
          <a:xfrm>
            <a:off x="6756350" y="3143083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0</a:t>
            </a:r>
            <a:endParaRPr sz="3000"/>
          </a:p>
        </p:txBody>
      </p:sp>
      <p:graphicFrame>
        <p:nvGraphicFramePr>
          <p:cNvPr id="1303" name="Google Shape;1303;p130"/>
          <p:cNvGraphicFramePr/>
          <p:nvPr/>
        </p:nvGraphicFramePr>
        <p:xfrm>
          <a:off x="2898135" y="2638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4" name="Google Shape;1304;p130"/>
          <p:cNvSpPr txBox="1"/>
          <p:nvPr/>
        </p:nvSpPr>
        <p:spPr>
          <a:xfrm>
            <a:off x="7323500" y="3183359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1</a:t>
            </a:r>
            <a:endParaRPr sz="3000"/>
          </a:p>
        </p:txBody>
      </p:sp>
      <p:graphicFrame>
        <p:nvGraphicFramePr>
          <p:cNvPr id="1305" name="Google Shape;1305;p130"/>
          <p:cNvGraphicFramePr/>
          <p:nvPr/>
        </p:nvGraphicFramePr>
        <p:xfrm>
          <a:off x="3483977" y="26267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6" name="Google Shape;1306;p130"/>
          <p:cNvSpPr txBox="1"/>
          <p:nvPr/>
        </p:nvSpPr>
        <p:spPr>
          <a:xfrm>
            <a:off x="7916225" y="3159858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1</a:t>
            </a:r>
            <a:endParaRPr sz="3000"/>
          </a:p>
        </p:txBody>
      </p:sp>
      <p:sp>
        <p:nvSpPr>
          <p:cNvPr id="1307" name="Google Shape;1307;p130"/>
          <p:cNvSpPr txBox="1"/>
          <p:nvPr/>
        </p:nvSpPr>
        <p:spPr>
          <a:xfrm>
            <a:off x="8508950" y="3159858"/>
            <a:ext cx="429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1</a:t>
            </a:r>
            <a:endParaRPr sz="3000"/>
          </a:p>
        </p:txBody>
      </p:sp>
      <p:graphicFrame>
        <p:nvGraphicFramePr>
          <p:cNvPr id="1308" name="Google Shape;1308;p130"/>
          <p:cNvGraphicFramePr/>
          <p:nvPr/>
        </p:nvGraphicFramePr>
        <p:xfrm>
          <a:off x="4064892" y="26267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85650"/>
                <a:gridCol w="585650"/>
                <a:gridCol w="585650"/>
              </a:tblGrid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0000FF"/>
                          </a:solidFill>
                        </a:rPr>
                        <a:t>0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D7D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9" name="Google Shape;1309;p130"/>
          <p:cNvGraphicFramePr/>
          <p:nvPr/>
        </p:nvGraphicFramePr>
        <p:xfrm>
          <a:off x="7791500" y="2602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{E2B6785E-6C8B-43A4-B999-BC07C075466C}</a:tableStyleId>
              </a:tblPr>
              <a:tblGrid>
                <a:gridCol w="542700"/>
              </a:tblGrid>
              <a:tr h="55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3000">
                          <a:solidFill>
                            <a:srgbClr val="FF0000"/>
                          </a:solidFill>
                        </a:rPr>
                        <a:t> 4</a:t>
                      </a:r>
                      <a:endParaRPr b="1" sz="3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0" name="Google Shape;1310;p130"/>
          <p:cNvSpPr txBox="1"/>
          <p:nvPr/>
        </p:nvSpPr>
        <p:spPr>
          <a:xfrm>
            <a:off x="485550" y="4308950"/>
            <a:ext cx="8172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處理影像時，卷積彷彿是在找最大相似圖案！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這個卷積運算，叫做 Convolution，是我們常說的 CNN 的基礎！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1" name="Google Shape;1311;p130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卷積  </a:t>
            </a:r>
            <a:r>
              <a:rPr lang="zh-TW" sz="1200">
                <a:solidFill>
                  <a:srgbClr val="0000FF"/>
                </a:solidFill>
              </a:rPr>
              <a:t>https://cdn-media-1.freecodecamp.org/images/Htskzls1pGp98-X2mHmVy9tCj0cYXkiCrQ4t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 sz="2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31"/>
          <p:cNvSpPr txBox="1"/>
          <p:nvPr>
            <p:ph idx="1" type="body"/>
          </p:nvPr>
        </p:nvSpPr>
        <p:spPr>
          <a:xfrm>
            <a:off x="971700" y="1491350"/>
            <a:ext cx="7364700" cy="3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我們先只是描述操作，讓同學清楚操作，</a:t>
            </a:r>
            <a:r>
              <a:rPr lang="zh-TW" sz="21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其他的找好的參數就是靠</a:t>
            </a:r>
            <a:r>
              <a:rPr lang="zh-TW" sz="21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Gradient Descent 的引導。</a:t>
            </a:r>
            <a:endParaRPr sz="21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要了解，除了模型不一樣，</a:t>
            </a:r>
            <a:r>
              <a:rPr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其他題目定義(決定了定義 loss function) 與 訓練 直接套用 DNN</a:t>
            </a:r>
            <a:r>
              <a:rPr lang="zh-TW" sz="21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 sz="2100">
                <a:solidFill>
                  <a:srgbClr val="19ACE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這樣可以嗎?</a:t>
            </a:r>
            <a:endParaRPr b="1" sz="2100">
              <a:solidFill>
                <a:srgbClr val="19ACE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我們就開始研究有了一組卷積組後，神秘 CNN 如何開始偵測圖片的特徵！</a:t>
            </a:r>
            <a:endParaRPr sz="21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7" name="Google Shape;1317;p131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 運作介紹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32"/>
          <p:cNvSpPr txBox="1"/>
          <p:nvPr/>
        </p:nvSpPr>
        <p:spPr>
          <a:xfrm>
            <a:off x="398125" y="1462550"/>
            <a:ext cx="4173900" cy="36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目標：偵測人臉。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對象：我真有一張 16*16 的照片，我們要偵測這張照片中有沒有人臉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方法：CNN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3" name="Google Shape;1323;p132"/>
          <p:cNvSpPr txBox="1"/>
          <p:nvPr/>
        </p:nvSpPr>
        <p:spPr>
          <a:xfrm>
            <a:off x="4670050" y="1460250"/>
            <a:ext cx="4398000" cy="36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24" name="Google Shape;132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975" y="1619250"/>
            <a:ext cx="34480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32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 </a:t>
            </a: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偵測人臉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775" y="1576388"/>
            <a:ext cx="344805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33"/>
          <p:cNvSpPr/>
          <p:nvPr/>
        </p:nvSpPr>
        <p:spPr>
          <a:xfrm>
            <a:off x="4046875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33"/>
          <p:cNvSpPr/>
          <p:nvPr/>
        </p:nvSpPr>
        <p:spPr>
          <a:xfrm>
            <a:off x="1532275" y="1674375"/>
            <a:ext cx="558900" cy="573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33"/>
          <p:cNvSpPr txBox="1"/>
          <p:nvPr/>
        </p:nvSpPr>
        <p:spPr>
          <a:xfrm>
            <a:off x="2180425" y="1674375"/>
            <a:ext cx="1600800" cy="8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3*3 convolution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filter/kernel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4" name="Google Shape;1334;p133"/>
          <p:cNvSpPr/>
          <p:nvPr/>
        </p:nvSpPr>
        <p:spPr>
          <a:xfrm>
            <a:off x="4275475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33"/>
          <p:cNvSpPr/>
          <p:nvPr/>
        </p:nvSpPr>
        <p:spPr>
          <a:xfrm>
            <a:off x="4427875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33"/>
          <p:cNvSpPr/>
          <p:nvPr/>
        </p:nvSpPr>
        <p:spPr>
          <a:xfrm>
            <a:off x="4808875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33"/>
          <p:cNvSpPr/>
          <p:nvPr/>
        </p:nvSpPr>
        <p:spPr>
          <a:xfrm>
            <a:off x="5037475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33"/>
          <p:cNvSpPr/>
          <p:nvPr/>
        </p:nvSpPr>
        <p:spPr>
          <a:xfrm>
            <a:off x="5189875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33"/>
          <p:cNvSpPr/>
          <p:nvPr/>
        </p:nvSpPr>
        <p:spPr>
          <a:xfrm>
            <a:off x="5418475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33"/>
          <p:cNvSpPr/>
          <p:nvPr/>
        </p:nvSpPr>
        <p:spPr>
          <a:xfrm>
            <a:off x="4580275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33"/>
          <p:cNvSpPr/>
          <p:nvPr/>
        </p:nvSpPr>
        <p:spPr>
          <a:xfrm>
            <a:off x="6347202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33"/>
          <p:cNvSpPr/>
          <p:nvPr/>
        </p:nvSpPr>
        <p:spPr>
          <a:xfrm>
            <a:off x="6513930" y="1674375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33"/>
          <p:cNvSpPr/>
          <p:nvPr/>
        </p:nvSpPr>
        <p:spPr>
          <a:xfrm>
            <a:off x="4061202" y="1841102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33"/>
          <p:cNvSpPr/>
          <p:nvPr/>
        </p:nvSpPr>
        <p:spPr>
          <a:xfrm>
            <a:off x="4213602" y="1841102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33"/>
          <p:cNvSpPr/>
          <p:nvPr/>
        </p:nvSpPr>
        <p:spPr>
          <a:xfrm>
            <a:off x="5966202" y="4142602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33"/>
          <p:cNvSpPr/>
          <p:nvPr/>
        </p:nvSpPr>
        <p:spPr>
          <a:xfrm>
            <a:off x="6151820" y="4142602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33"/>
          <p:cNvSpPr txBox="1"/>
          <p:nvPr/>
        </p:nvSpPr>
        <p:spPr>
          <a:xfrm>
            <a:off x="4538825" y="2867250"/>
            <a:ext cx="651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/>
              <a:t>.</a:t>
            </a:r>
            <a:endParaRPr sz="7200"/>
          </a:p>
        </p:txBody>
      </p:sp>
      <p:sp>
        <p:nvSpPr>
          <p:cNvPr id="1348" name="Google Shape;1348;p133"/>
          <p:cNvSpPr txBox="1"/>
          <p:nvPr/>
        </p:nvSpPr>
        <p:spPr>
          <a:xfrm>
            <a:off x="4691225" y="2867250"/>
            <a:ext cx="651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/>
              <a:t>.</a:t>
            </a:r>
            <a:endParaRPr sz="7200"/>
          </a:p>
        </p:txBody>
      </p:sp>
      <p:sp>
        <p:nvSpPr>
          <p:cNvPr id="1349" name="Google Shape;1349;p133"/>
          <p:cNvSpPr txBox="1"/>
          <p:nvPr/>
        </p:nvSpPr>
        <p:spPr>
          <a:xfrm>
            <a:off x="4843625" y="2867250"/>
            <a:ext cx="651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/>
              <a:t>.</a:t>
            </a:r>
            <a:endParaRPr sz="7200"/>
          </a:p>
        </p:txBody>
      </p:sp>
      <p:sp>
        <p:nvSpPr>
          <p:cNvPr id="1350" name="Google Shape;1350;p133"/>
          <p:cNvSpPr txBox="1"/>
          <p:nvPr/>
        </p:nvSpPr>
        <p:spPr>
          <a:xfrm>
            <a:off x="4996025" y="2867250"/>
            <a:ext cx="651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/>
              <a:t>.</a:t>
            </a:r>
            <a:endParaRPr sz="7200"/>
          </a:p>
        </p:txBody>
      </p:sp>
      <p:sp>
        <p:nvSpPr>
          <p:cNvPr id="1351" name="Google Shape;1351;p133"/>
          <p:cNvSpPr txBox="1"/>
          <p:nvPr/>
        </p:nvSpPr>
        <p:spPr>
          <a:xfrm>
            <a:off x="5148425" y="2867250"/>
            <a:ext cx="651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/>
              <a:t>.</a:t>
            </a:r>
            <a:endParaRPr sz="7200"/>
          </a:p>
        </p:txBody>
      </p:sp>
      <p:sp>
        <p:nvSpPr>
          <p:cNvPr id="1352" name="Google Shape;1352;p133"/>
          <p:cNvSpPr txBox="1"/>
          <p:nvPr/>
        </p:nvSpPr>
        <p:spPr>
          <a:xfrm>
            <a:off x="5300825" y="2867250"/>
            <a:ext cx="651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/>
              <a:t>.</a:t>
            </a:r>
            <a:endParaRPr sz="7200"/>
          </a:p>
        </p:txBody>
      </p:sp>
      <p:sp>
        <p:nvSpPr>
          <p:cNvPr id="1353" name="Google Shape;1353;p133"/>
          <p:cNvSpPr txBox="1"/>
          <p:nvPr/>
        </p:nvSpPr>
        <p:spPr>
          <a:xfrm>
            <a:off x="5723225" y="1143525"/>
            <a:ext cx="651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/>
              <a:t>.</a:t>
            </a:r>
            <a:endParaRPr sz="7200"/>
          </a:p>
        </p:txBody>
      </p:sp>
      <p:sp>
        <p:nvSpPr>
          <p:cNvPr id="1354" name="Google Shape;1354;p133"/>
          <p:cNvSpPr txBox="1"/>
          <p:nvPr/>
        </p:nvSpPr>
        <p:spPr>
          <a:xfrm>
            <a:off x="5875625" y="1143525"/>
            <a:ext cx="651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/>
              <a:t>.</a:t>
            </a:r>
            <a:endParaRPr sz="7200"/>
          </a:p>
        </p:txBody>
      </p:sp>
      <p:sp>
        <p:nvSpPr>
          <p:cNvPr id="1355" name="Google Shape;1355;p133"/>
          <p:cNvSpPr txBox="1"/>
          <p:nvPr/>
        </p:nvSpPr>
        <p:spPr>
          <a:xfrm>
            <a:off x="6012950" y="1143525"/>
            <a:ext cx="651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/>
              <a:t>.</a:t>
            </a:r>
            <a:endParaRPr sz="7200"/>
          </a:p>
        </p:txBody>
      </p:sp>
      <p:sp>
        <p:nvSpPr>
          <p:cNvPr id="1356" name="Google Shape;1356;p133"/>
          <p:cNvSpPr/>
          <p:nvPr/>
        </p:nvSpPr>
        <p:spPr>
          <a:xfrm>
            <a:off x="5813802" y="4142602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33"/>
          <p:cNvSpPr/>
          <p:nvPr/>
        </p:nvSpPr>
        <p:spPr>
          <a:xfrm>
            <a:off x="6372022" y="4136618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33"/>
          <p:cNvSpPr/>
          <p:nvPr/>
        </p:nvSpPr>
        <p:spPr>
          <a:xfrm>
            <a:off x="6513922" y="4142599"/>
            <a:ext cx="558900" cy="5730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33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基本卷積回顧：CNN  偵測人臉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34"/>
          <p:cNvSpPr txBox="1"/>
          <p:nvPr/>
        </p:nvSpPr>
        <p:spPr>
          <a:xfrm>
            <a:off x="63650" y="2395304"/>
            <a:ext cx="6806700" cy="27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365" name="Google Shape;1365;p134"/>
          <p:cNvPicPr preferRelativeResize="0"/>
          <p:nvPr/>
        </p:nvPicPr>
        <p:blipFill rotWithShape="1">
          <a:blip r:embed="rId3">
            <a:alphaModFix/>
          </a:blip>
          <a:srcRect b="0" l="0" r="-15807" t="-15807"/>
          <a:stretch/>
        </p:blipFill>
        <p:spPr>
          <a:xfrm>
            <a:off x="858547" y="2763638"/>
            <a:ext cx="2092839" cy="1934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34"/>
          <p:cNvSpPr/>
          <p:nvPr/>
        </p:nvSpPr>
        <p:spPr>
          <a:xfrm>
            <a:off x="3119962" y="2964455"/>
            <a:ext cx="422400" cy="410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67" name="Google Shape;1367;p134"/>
          <p:cNvSpPr/>
          <p:nvPr/>
        </p:nvSpPr>
        <p:spPr>
          <a:xfrm>
            <a:off x="2951386" y="3095610"/>
            <a:ext cx="422400" cy="410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68" name="Google Shape;1368;p134"/>
          <p:cNvSpPr/>
          <p:nvPr/>
        </p:nvSpPr>
        <p:spPr>
          <a:xfrm>
            <a:off x="2806735" y="3300887"/>
            <a:ext cx="422400" cy="410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369" name="Google Shape;1369;p134"/>
          <p:cNvGrpSpPr/>
          <p:nvPr/>
        </p:nvGrpSpPr>
        <p:grpSpPr>
          <a:xfrm>
            <a:off x="3229035" y="2886361"/>
            <a:ext cx="1790803" cy="1700575"/>
            <a:chOff x="4251225" y="1993203"/>
            <a:chExt cx="2369100" cy="2373447"/>
          </a:xfrm>
        </p:grpSpPr>
        <p:cxnSp>
          <p:nvCxnSpPr>
            <p:cNvPr id="1370" name="Google Shape;1370;p134"/>
            <p:cNvCxnSpPr/>
            <p:nvPr/>
          </p:nvCxnSpPr>
          <p:spPr>
            <a:xfrm>
              <a:off x="4251225" y="2934450"/>
              <a:ext cx="2369100" cy="1432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p134"/>
            <p:cNvCxnSpPr/>
            <p:nvPr/>
          </p:nvCxnSpPr>
          <p:spPr>
            <a:xfrm>
              <a:off x="4442575" y="2571750"/>
              <a:ext cx="2165100" cy="4965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2" name="Google Shape;1372;p134"/>
            <p:cNvCxnSpPr/>
            <p:nvPr/>
          </p:nvCxnSpPr>
          <p:spPr>
            <a:xfrm flipH="1" rot="10800000">
              <a:off x="4651239" y="1993203"/>
              <a:ext cx="1629900" cy="3258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73" name="Google Shape;1373;p134"/>
          <p:cNvSpPr/>
          <p:nvPr/>
        </p:nvSpPr>
        <p:spPr>
          <a:xfrm>
            <a:off x="921527" y="3072360"/>
            <a:ext cx="422400" cy="4107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374" name="Google Shape;1374;p134"/>
          <p:cNvGrpSpPr/>
          <p:nvPr/>
        </p:nvGrpSpPr>
        <p:grpSpPr>
          <a:xfrm>
            <a:off x="4742063" y="2468783"/>
            <a:ext cx="832584" cy="2674766"/>
            <a:chOff x="6252850" y="1410400"/>
            <a:chExt cx="1101447" cy="3733100"/>
          </a:xfrm>
        </p:grpSpPr>
        <p:grpSp>
          <p:nvGrpSpPr>
            <p:cNvPr id="1375" name="Google Shape;1375;p134"/>
            <p:cNvGrpSpPr/>
            <p:nvPr/>
          </p:nvGrpSpPr>
          <p:grpSpPr>
            <a:xfrm>
              <a:off x="6252850" y="1410400"/>
              <a:ext cx="1082400" cy="1109400"/>
              <a:chOff x="7014850" y="1410400"/>
              <a:chExt cx="1082400" cy="1109400"/>
            </a:xfrm>
          </p:grpSpPr>
          <p:sp>
            <p:nvSpPr>
              <p:cNvPr id="1376" name="Google Shape;1376;p134"/>
              <p:cNvSpPr/>
              <p:nvPr/>
            </p:nvSpPr>
            <p:spPr>
              <a:xfrm>
                <a:off x="7014850" y="1410400"/>
                <a:ext cx="1082400" cy="11094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377" name="Google Shape;1377;p134"/>
              <p:cNvSpPr/>
              <p:nvPr/>
            </p:nvSpPr>
            <p:spPr>
              <a:xfrm>
                <a:off x="7040475" y="1430250"/>
                <a:ext cx="356400" cy="3393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8" name="Google Shape;1378;p134"/>
            <p:cNvGrpSpPr/>
            <p:nvPr/>
          </p:nvGrpSpPr>
          <p:grpSpPr>
            <a:xfrm>
              <a:off x="6252850" y="2819650"/>
              <a:ext cx="1082400" cy="1025100"/>
              <a:chOff x="7014850" y="2819650"/>
              <a:chExt cx="1082400" cy="1025100"/>
            </a:xfrm>
          </p:grpSpPr>
          <p:sp>
            <p:nvSpPr>
              <p:cNvPr id="1379" name="Google Shape;1379;p134"/>
              <p:cNvSpPr/>
              <p:nvPr/>
            </p:nvSpPr>
            <p:spPr>
              <a:xfrm>
                <a:off x="7014850" y="2819650"/>
                <a:ext cx="1082400" cy="10251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380" name="Google Shape;1380;p134"/>
              <p:cNvSpPr/>
              <p:nvPr/>
            </p:nvSpPr>
            <p:spPr>
              <a:xfrm>
                <a:off x="7373800" y="2858250"/>
                <a:ext cx="303300" cy="6939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1" name="Google Shape;1381;p134"/>
            <p:cNvGrpSpPr/>
            <p:nvPr/>
          </p:nvGrpSpPr>
          <p:grpSpPr>
            <a:xfrm>
              <a:off x="6271897" y="4118400"/>
              <a:ext cx="1082400" cy="1025100"/>
              <a:chOff x="7048986" y="4118400"/>
              <a:chExt cx="1082400" cy="1025100"/>
            </a:xfrm>
          </p:grpSpPr>
          <p:sp>
            <p:nvSpPr>
              <p:cNvPr id="1382" name="Google Shape;1382;p134"/>
              <p:cNvSpPr/>
              <p:nvPr/>
            </p:nvSpPr>
            <p:spPr>
              <a:xfrm>
                <a:off x="7048986" y="4118400"/>
                <a:ext cx="1082400" cy="10251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383" name="Google Shape;1383;p134"/>
              <p:cNvSpPr/>
              <p:nvPr/>
            </p:nvSpPr>
            <p:spPr>
              <a:xfrm>
                <a:off x="7774986" y="4144600"/>
                <a:ext cx="356400" cy="3393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84" name="Google Shape;1384;p134"/>
          <p:cNvPicPr preferRelativeResize="0"/>
          <p:nvPr/>
        </p:nvPicPr>
        <p:blipFill rotWithShape="1">
          <a:blip r:embed="rId3">
            <a:alphaModFix/>
          </a:blip>
          <a:srcRect b="0" l="0" r="-15807" t="-15807"/>
          <a:stretch/>
        </p:blipFill>
        <p:spPr>
          <a:xfrm>
            <a:off x="688232" y="2971206"/>
            <a:ext cx="2092839" cy="1934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34"/>
          <p:cNvSpPr/>
          <p:nvPr/>
        </p:nvSpPr>
        <p:spPr>
          <a:xfrm>
            <a:off x="756353" y="3263344"/>
            <a:ext cx="422400" cy="4107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86" name="Google Shape;1386;p134"/>
          <p:cNvPicPr preferRelativeResize="0"/>
          <p:nvPr/>
        </p:nvPicPr>
        <p:blipFill rotWithShape="1">
          <a:blip r:embed="rId3">
            <a:alphaModFix/>
          </a:blip>
          <a:srcRect b="0" l="0" r="-15807" t="-15807"/>
          <a:stretch/>
        </p:blipFill>
        <p:spPr>
          <a:xfrm>
            <a:off x="502458" y="3191693"/>
            <a:ext cx="2092839" cy="1934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34"/>
          <p:cNvSpPr/>
          <p:nvPr/>
        </p:nvSpPr>
        <p:spPr>
          <a:xfrm>
            <a:off x="551255" y="3491870"/>
            <a:ext cx="422400" cy="4107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388" name="Google Shape;1388;p134"/>
          <p:cNvCxnSpPr/>
          <p:nvPr/>
        </p:nvCxnSpPr>
        <p:spPr>
          <a:xfrm flipH="1">
            <a:off x="971259" y="3464661"/>
            <a:ext cx="1816200" cy="223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89" name="Google Shape;1389;p134"/>
          <p:cNvCxnSpPr/>
          <p:nvPr/>
        </p:nvCxnSpPr>
        <p:spPr>
          <a:xfrm flipH="1">
            <a:off x="1235986" y="3193126"/>
            <a:ext cx="1717800" cy="174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90" name="Google Shape;1390;p134"/>
          <p:cNvCxnSpPr/>
          <p:nvPr/>
        </p:nvCxnSpPr>
        <p:spPr>
          <a:xfrm flipH="1">
            <a:off x="1418891" y="3051725"/>
            <a:ext cx="1609800" cy="77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91" name="Google Shape;1391;p134"/>
          <p:cNvSpPr txBox="1"/>
          <p:nvPr/>
        </p:nvSpPr>
        <p:spPr>
          <a:xfrm>
            <a:off x="5314910" y="3269702"/>
            <a:ext cx="16098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這三個 卷積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通常是不一樣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2" name="Google Shape;1392;p134"/>
          <p:cNvSpPr txBox="1"/>
          <p:nvPr/>
        </p:nvSpPr>
        <p:spPr>
          <a:xfrm>
            <a:off x="818274" y="2376102"/>
            <a:ext cx="5547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第一個卷積去算第一張圖的內積</a:t>
            </a:r>
            <a:endParaRPr sz="1700"/>
          </a:p>
        </p:txBody>
      </p:sp>
      <p:sp>
        <p:nvSpPr>
          <p:cNvPr id="1393" name="Google Shape;1393;p134"/>
          <p:cNvSpPr txBox="1"/>
          <p:nvPr/>
        </p:nvSpPr>
        <p:spPr>
          <a:xfrm>
            <a:off x="818274" y="2376100"/>
            <a:ext cx="5547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第二個卷積去算第二張圖的內積</a:t>
            </a:r>
            <a:endParaRPr sz="1700"/>
          </a:p>
        </p:txBody>
      </p:sp>
      <p:sp>
        <p:nvSpPr>
          <p:cNvPr id="1394" name="Google Shape;1394;p134"/>
          <p:cNvSpPr txBox="1"/>
          <p:nvPr/>
        </p:nvSpPr>
        <p:spPr>
          <a:xfrm>
            <a:off x="818274" y="2376100"/>
            <a:ext cx="5547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Microsoft JhengHei"/>
                <a:ea typeface="Microsoft JhengHei"/>
                <a:cs typeface="Microsoft JhengHei"/>
                <a:sym typeface="Microsoft JhengHei"/>
              </a:rPr>
              <a:t>第三個卷積去算第三張圖的內積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5" name="Google Shape;1395;p134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裡的卷積組說明：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96" name="Google Shape;1396;p134"/>
          <p:cNvCxnSpPr/>
          <p:nvPr/>
        </p:nvCxnSpPr>
        <p:spPr>
          <a:xfrm>
            <a:off x="5553925" y="2666300"/>
            <a:ext cx="1811100" cy="45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7" name="Google Shape;1397;p134"/>
          <p:cNvCxnSpPr/>
          <p:nvPr/>
        </p:nvCxnSpPr>
        <p:spPr>
          <a:xfrm flipH="1" rot="10800000">
            <a:off x="5573950" y="3228875"/>
            <a:ext cx="1813500" cy="70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8" name="Google Shape;1398;p134"/>
          <p:cNvCxnSpPr>
            <a:stCxn id="1382" idx="3"/>
          </p:cNvCxnSpPr>
          <p:nvPr/>
        </p:nvCxnSpPr>
        <p:spPr>
          <a:xfrm flipH="1" rot="10800000">
            <a:off x="5574647" y="3336607"/>
            <a:ext cx="1840500" cy="143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99" name="Google Shape;1399;p134"/>
          <p:cNvGrpSpPr/>
          <p:nvPr/>
        </p:nvGrpSpPr>
        <p:grpSpPr>
          <a:xfrm>
            <a:off x="7866263" y="2925983"/>
            <a:ext cx="818186" cy="794885"/>
            <a:chOff x="7014850" y="1410400"/>
            <a:chExt cx="1082400" cy="1109400"/>
          </a:xfrm>
        </p:grpSpPr>
        <p:sp>
          <p:nvSpPr>
            <p:cNvPr id="1400" name="Google Shape;1400;p134"/>
            <p:cNvSpPr/>
            <p:nvPr/>
          </p:nvSpPr>
          <p:spPr>
            <a:xfrm>
              <a:off x="7014850" y="1410400"/>
              <a:ext cx="1082400" cy="11094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401" name="Google Shape;1401;p134"/>
            <p:cNvSpPr/>
            <p:nvPr/>
          </p:nvSpPr>
          <p:spPr>
            <a:xfrm>
              <a:off x="7040475" y="1430250"/>
              <a:ext cx="356400" cy="3393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134"/>
          <p:cNvSpPr/>
          <p:nvPr/>
        </p:nvSpPr>
        <p:spPr>
          <a:xfrm>
            <a:off x="8160731" y="2921205"/>
            <a:ext cx="229264" cy="497179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34"/>
          <p:cNvSpPr/>
          <p:nvPr/>
        </p:nvSpPr>
        <p:spPr>
          <a:xfrm>
            <a:off x="8415044" y="2949413"/>
            <a:ext cx="269403" cy="243108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35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裡的卷積組說明：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9" name="Google Shape;1409;p135"/>
          <p:cNvSpPr txBox="1"/>
          <p:nvPr/>
        </p:nvSpPr>
        <p:spPr>
          <a:xfrm>
            <a:off x="665025" y="1440975"/>
            <a:ext cx="1141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張輸入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0" name="Google Shape;1410;p135"/>
          <p:cNvSpPr txBox="1"/>
          <p:nvPr/>
        </p:nvSpPr>
        <p:spPr>
          <a:xfrm>
            <a:off x="1527250" y="1440975"/>
            <a:ext cx="1141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5*5 </a:t>
            </a:r>
            <a:endParaRPr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的卷積核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11" name="Google Shape;1411;p135"/>
          <p:cNvGrpSpPr/>
          <p:nvPr/>
        </p:nvGrpSpPr>
        <p:grpSpPr>
          <a:xfrm>
            <a:off x="635875" y="2239300"/>
            <a:ext cx="3289500" cy="1288800"/>
            <a:chOff x="635875" y="2239300"/>
            <a:chExt cx="3289500" cy="1288800"/>
          </a:xfrm>
        </p:grpSpPr>
        <p:sp>
          <p:nvSpPr>
            <p:cNvPr id="1412" name="Google Shape;1412;p135"/>
            <p:cNvSpPr/>
            <p:nvPr/>
          </p:nvSpPr>
          <p:spPr>
            <a:xfrm>
              <a:off x="635875" y="2239300"/>
              <a:ext cx="3289500" cy="1288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3" name="Google Shape;1413;p135"/>
            <p:cNvGrpSpPr/>
            <p:nvPr/>
          </p:nvGrpSpPr>
          <p:grpSpPr>
            <a:xfrm>
              <a:off x="673250" y="2387128"/>
              <a:ext cx="3156623" cy="1004100"/>
              <a:chOff x="673250" y="2387128"/>
              <a:chExt cx="3156623" cy="1004100"/>
            </a:xfrm>
          </p:grpSpPr>
          <p:sp>
            <p:nvSpPr>
              <p:cNvPr id="1414" name="Google Shape;1414;p135"/>
              <p:cNvSpPr txBox="1"/>
              <p:nvPr/>
            </p:nvSpPr>
            <p:spPr>
              <a:xfrm>
                <a:off x="673250" y="2387128"/>
                <a:ext cx="2486400" cy="1004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/>
              </a:p>
            </p:txBody>
          </p:sp>
          <p:pic>
            <p:nvPicPr>
              <p:cNvPr id="1415" name="Google Shape;1415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963611" y="252167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6" name="Google Shape;1416;p135"/>
              <p:cNvSpPr/>
              <p:nvPr/>
            </p:nvSpPr>
            <p:spPr>
              <a:xfrm>
                <a:off x="1789664" y="2595027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417" name="Google Shape;1417;p135"/>
              <p:cNvSpPr/>
              <p:nvPr/>
            </p:nvSpPr>
            <p:spPr>
              <a:xfrm>
                <a:off x="1728086" y="2642936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418" name="Google Shape;1418;p135"/>
              <p:cNvSpPr/>
              <p:nvPr/>
            </p:nvSpPr>
            <p:spPr>
              <a:xfrm>
                <a:off x="1675248" y="2717919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1419" name="Google Shape;1419;p135"/>
              <p:cNvGrpSpPr/>
              <p:nvPr/>
            </p:nvGrpSpPr>
            <p:grpSpPr>
              <a:xfrm>
                <a:off x="1829437" y="2566455"/>
                <a:ext cx="654109" cy="621131"/>
                <a:chOff x="4251225" y="1993203"/>
                <a:chExt cx="2369100" cy="2373447"/>
              </a:xfrm>
            </p:grpSpPr>
            <p:cxnSp>
              <p:nvCxnSpPr>
                <p:cNvPr id="1420" name="Google Shape;1420;p135"/>
                <p:cNvCxnSpPr/>
                <p:nvPr/>
              </p:nvCxnSpPr>
              <p:spPr>
                <a:xfrm>
                  <a:off x="4251225" y="2934450"/>
                  <a:ext cx="2369100" cy="1432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1" name="Google Shape;1421;p135"/>
                <p:cNvCxnSpPr/>
                <p:nvPr/>
              </p:nvCxnSpPr>
              <p:spPr>
                <a:xfrm>
                  <a:off x="4442575" y="2571750"/>
                  <a:ext cx="2165100" cy="496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2" name="Google Shape;1422;p135"/>
                <p:cNvCxnSpPr/>
                <p:nvPr/>
              </p:nvCxnSpPr>
              <p:spPr>
                <a:xfrm flipH="1" rot="10800000">
                  <a:off x="4651239" y="1993203"/>
                  <a:ext cx="1629900" cy="325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423" name="Google Shape;1423;p135"/>
              <p:cNvSpPr/>
              <p:nvPr/>
            </p:nvSpPr>
            <p:spPr>
              <a:xfrm>
                <a:off x="986617" y="2634443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1424" name="Google Shape;1424;p135"/>
              <p:cNvGrpSpPr/>
              <p:nvPr/>
            </p:nvGrpSpPr>
            <p:grpSpPr>
              <a:xfrm>
                <a:off x="2382086" y="2413936"/>
                <a:ext cx="304109" cy="976952"/>
                <a:chOff x="6252850" y="1410400"/>
                <a:chExt cx="1101447" cy="3733100"/>
              </a:xfrm>
            </p:grpSpPr>
            <p:grpSp>
              <p:nvGrpSpPr>
                <p:cNvPr id="1425" name="Google Shape;1425;p135"/>
                <p:cNvGrpSpPr/>
                <p:nvPr/>
              </p:nvGrpSpPr>
              <p:grpSpPr>
                <a:xfrm>
                  <a:off x="6252850" y="1410400"/>
                  <a:ext cx="1082400" cy="1109400"/>
                  <a:chOff x="7014850" y="1410400"/>
                  <a:chExt cx="1082400" cy="1109400"/>
                </a:xfrm>
              </p:grpSpPr>
              <p:sp>
                <p:nvSpPr>
                  <p:cNvPr id="1426" name="Google Shape;1426;p135"/>
                  <p:cNvSpPr/>
                  <p:nvPr/>
                </p:nvSpPr>
                <p:spPr>
                  <a:xfrm>
                    <a:off x="7014850" y="1410400"/>
                    <a:ext cx="1082400" cy="1109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427" name="Google Shape;1427;p135"/>
                  <p:cNvSpPr/>
                  <p:nvPr/>
                </p:nvSpPr>
                <p:spPr>
                  <a:xfrm>
                    <a:off x="7040475" y="1430250"/>
                    <a:ext cx="356400" cy="3393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428" name="Google Shape;1428;p135"/>
                <p:cNvGrpSpPr/>
                <p:nvPr/>
              </p:nvGrpSpPr>
              <p:grpSpPr>
                <a:xfrm>
                  <a:off x="6252850" y="2819650"/>
                  <a:ext cx="1082400" cy="1025100"/>
                  <a:chOff x="7014850" y="2819650"/>
                  <a:chExt cx="1082400" cy="1025100"/>
                </a:xfrm>
              </p:grpSpPr>
              <p:sp>
                <p:nvSpPr>
                  <p:cNvPr id="1429" name="Google Shape;1429;p135"/>
                  <p:cNvSpPr/>
                  <p:nvPr/>
                </p:nvSpPr>
                <p:spPr>
                  <a:xfrm>
                    <a:off x="7014850" y="2819650"/>
                    <a:ext cx="1082400" cy="10251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430" name="Google Shape;1430;p135"/>
                  <p:cNvSpPr/>
                  <p:nvPr/>
                </p:nvSpPr>
                <p:spPr>
                  <a:xfrm>
                    <a:off x="7373800" y="2858250"/>
                    <a:ext cx="303300" cy="6939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431" name="Google Shape;1431;p135"/>
                <p:cNvGrpSpPr/>
                <p:nvPr/>
              </p:nvGrpSpPr>
              <p:grpSpPr>
                <a:xfrm>
                  <a:off x="6271897" y="4118400"/>
                  <a:ext cx="1082400" cy="1025100"/>
                  <a:chOff x="7048986" y="4118400"/>
                  <a:chExt cx="1082400" cy="1025100"/>
                </a:xfrm>
              </p:grpSpPr>
              <p:sp>
                <p:nvSpPr>
                  <p:cNvPr id="1432" name="Google Shape;1432;p135"/>
                  <p:cNvSpPr/>
                  <p:nvPr/>
                </p:nvSpPr>
                <p:spPr>
                  <a:xfrm>
                    <a:off x="7048986" y="4118400"/>
                    <a:ext cx="1082400" cy="10251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433" name="Google Shape;1433;p135"/>
                  <p:cNvSpPr/>
                  <p:nvPr/>
                </p:nvSpPr>
                <p:spPr>
                  <a:xfrm>
                    <a:off x="7774986" y="4144600"/>
                    <a:ext cx="356400" cy="3393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pic>
            <p:nvPicPr>
              <p:cNvPr id="1434" name="Google Shape;1434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901398" y="259749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5" name="Google Shape;1435;p135"/>
              <p:cNvSpPr/>
              <p:nvPr/>
            </p:nvSpPr>
            <p:spPr>
              <a:xfrm>
                <a:off x="926281" y="2704205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pic>
            <p:nvPicPr>
              <p:cNvPr id="1436" name="Google Shape;1436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833538" y="267803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7" name="Google Shape;1437;p135"/>
              <p:cNvSpPr/>
              <p:nvPr/>
            </p:nvSpPr>
            <p:spPr>
              <a:xfrm>
                <a:off x="851363" y="2787681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cxnSp>
            <p:nvCxnSpPr>
              <p:cNvPr id="1438" name="Google Shape;1438;p135"/>
              <p:cNvCxnSpPr/>
              <p:nvPr/>
            </p:nvCxnSpPr>
            <p:spPr>
              <a:xfrm flipH="1">
                <a:off x="1004907" y="2777742"/>
                <a:ext cx="663300" cy="81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439" name="Google Shape;1439;p135"/>
              <p:cNvCxnSpPr/>
              <p:nvPr/>
            </p:nvCxnSpPr>
            <p:spPr>
              <a:xfrm flipH="1">
                <a:off x="1101663" y="2678556"/>
                <a:ext cx="627300" cy="63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440" name="Google Shape;1440;p135"/>
              <p:cNvCxnSpPr/>
              <p:nvPr/>
            </p:nvCxnSpPr>
            <p:spPr>
              <a:xfrm flipH="1">
                <a:off x="1168324" y="2626905"/>
                <a:ext cx="588000" cy="28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441" name="Google Shape;1441;p135"/>
              <p:cNvCxnSpPr/>
              <p:nvPr/>
            </p:nvCxnSpPr>
            <p:spPr>
              <a:xfrm>
                <a:off x="2678745" y="2486117"/>
                <a:ext cx="661500" cy="16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42" name="Google Shape;1442;p135"/>
              <p:cNvCxnSpPr/>
              <p:nvPr/>
            </p:nvCxnSpPr>
            <p:spPr>
              <a:xfrm flipH="1" rot="10800000">
                <a:off x="2686060" y="2691442"/>
                <a:ext cx="662400" cy="2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43" name="Google Shape;1443;p135"/>
              <p:cNvCxnSpPr>
                <a:stCxn id="1432" idx="3"/>
              </p:cNvCxnSpPr>
              <p:nvPr/>
            </p:nvCxnSpPr>
            <p:spPr>
              <a:xfrm flipH="1" rot="10800000">
                <a:off x="2686195" y="2730854"/>
                <a:ext cx="672300" cy="525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444" name="Google Shape;1444;p135"/>
              <p:cNvGrpSpPr/>
              <p:nvPr/>
            </p:nvGrpSpPr>
            <p:grpSpPr>
              <a:xfrm>
                <a:off x="3523286" y="2580942"/>
                <a:ext cx="298851" cy="290330"/>
                <a:chOff x="7014850" y="1410400"/>
                <a:chExt cx="1082400" cy="1109400"/>
              </a:xfrm>
            </p:grpSpPr>
            <p:sp>
              <p:nvSpPr>
                <p:cNvPr id="1445" name="Google Shape;1445;p135"/>
                <p:cNvSpPr/>
                <p:nvPr/>
              </p:nvSpPr>
              <p:spPr>
                <a:xfrm>
                  <a:off x="7014850" y="1410400"/>
                  <a:ext cx="1082400" cy="1109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8100">
                  <a:solidFill>
                    <a:srgbClr val="ED7D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  <p:sp>
              <p:nvSpPr>
                <p:cNvPr id="1446" name="Google Shape;1446;p135"/>
                <p:cNvSpPr/>
                <p:nvPr/>
              </p:nvSpPr>
              <p:spPr>
                <a:xfrm>
                  <a:off x="7040475" y="1430250"/>
                  <a:ext cx="356400" cy="339300"/>
                </a:xfrm>
                <a:prstGeom prst="rect">
                  <a:avLst/>
                </a:prstGeom>
                <a:solidFill>
                  <a:srgbClr val="00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47" name="Google Shape;1447;p135"/>
              <p:cNvSpPr/>
              <p:nvPr/>
            </p:nvSpPr>
            <p:spPr>
              <a:xfrm>
                <a:off x="3630963" y="2579229"/>
                <a:ext cx="83700" cy="1815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35"/>
              <p:cNvSpPr/>
              <p:nvPr/>
            </p:nvSpPr>
            <p:spPr>
              <a:xfrm>
                <a:off x="3723859" y="2589533"/>
                <a:ext cx="98400" cy="88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49" name="Google Shape;1449;p135"/>
              <p:cNvCxnSpPr>
                <a:endCxn id="1445" idx="2"/>
              </p:cNvCxnSpPr>
              <p:nvPr/>
            </p:nvCxnSpPr>
            <p:spPr>
              <a:xfrm flipH="1" rot="10800000">
                <a:off x="3671811" y="2871272"/>
                <a:ext cx="900" cy="25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450" name="Google Shape;1450;p135"/>
              <p:cNvSpPr txBox="1"/>
              <p:nvPr/>
            </p:nvSpPr>
            <p:spPr>
              <a:xfrm>
                <a:off x="3525673" y="3022207"/>
                <a:ext cx="304200" cy="15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Lato"/>
                    <a:ea typeface="Lato"/>
                    <a:cs typeface="Lato"/>
                    <a:sym typeface="Lato"/>
                  </a:rPr>
                  <a:t>b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451" name="Google Shape;1451;p135"/>
          <p:cNvGrpSpPr/>
          <p:nvPr/>
        </p:nvGrpSpPr>
        <p:grpSpPr>
          <a:xfrm>
            <a:off x="1474075" y="2620300"/>
            <a:ext cx="3289500" cy="1288800"/>
            <a:chOff x="635875" y="2239300"/>
            <a:chExt cx="3289500" cy="1288800"/>
          </a:xfrm>
        </p:grpSpPr>
        <p:sp>
          <p:nvSpPr>
            <p:cNvPr id="1452" name="Google Shape;1452;p135"/>
            <p:cNvSpPr/>
            <p:nvPr/>
          </p:nvSpPr>
          <p:spPr>
            <a:xfrm>
              <a:off x="635875" y="2239300"/>
              <a:ext cx="3289500" cy="12888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3" name="Google Shape;1453;p135"/>
            <p:cNvGrpSpPr/>
            <p:nvPr/>
          </p:nvGrpSpPr>
          <p:grpSpPr>
            <a:xfrm>
              <a:off x="673250" y="2387128"/>
              <a:ext cx="3156623" cy="1004100"/>
              <a:chOff x="673250" y="2387128"/>
              <a:chExt cx="3156623" cy="1004100"/>
            </a:xfrm>
          </p:grpSpPr>
          <p:sp>
            <p:nvSpPr>
              <p:cNvPr id="1454" name="Google Shape;1454;p135"/>
              <p:cNvSpPr txBox="1"/>
              <p:nvPr/>
            </p:nvSpPr>
            <p:spPr>
              <a:xfrm>
                <a:off x="673250" y="2387128"/>
                <a:ext cx="2486400" cy="1004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/>
              </a:p>
            </p:txBody>
          </p:sp>
          <p:pic>
            <p:nvPicPr>
              <p:cNvPr id="1455" name="Google Shape;1455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963611" y="252167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6" name="Google Shape;1456;p135"/>
              <p:cNvSpPr/>
              <p:nvPr/>
            </p:nvSpPr>
            <p:spPr>
              <a:xfrm>
                <a:off x="1789664" y="2595027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457" name="Google Shape;1457;p135"/>
              <p:cNvSpPr/>
              <p:nvPr/>
            </p:nvSpPr>
            <p:spPr>
              <a:xfrm>
                <a:off x="1728086" y="2642936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458" name="Google Shape;1458;p135"/>
              <p:cNvSpPr/>
              <p:nvPr/>
            </p:nvSpPr>
            <p:spPr>
              <a:xfrm>
                <a:off x="1675248" y="2717919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1459" name="Google Shape;1459;p135"/>
              <p:cNvGrpSpPr/>
              <p:nvPr/>
            </p:nvGrpSpPr>
            <p:grpSpPr>
              <a:xfrm>
                <a:off x="1829437" y="2566455"/>
                <a:ext cx="654109" cy="621131"/>
                <a:chOff x="4251225" y="1993203"/>
                <a:chExt cx="2369100" cy="2373447"/>
              </a:xfrm>
            </p:grpSpPr>
            <p:cxnSp>
              <p:nvCxnSpPr>
                <p:cNvPr id="1460" name="Google Shape;1460;p135"/>
                <p:cNvCxnSpPr/>
                <p:nvPr/>
              </p:nvCxnSpPr>
              <p:spPr>
                <a:xfrm>
                  <a:off x="4251225" y="2934450"/>
                  <a:ext cx="2369100" cy="1432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1" name="Google Shape;1461;p135"/>
                <p:cNvCxnSpPr/>
                <p:nvPr/>
              </p:nvCxnSpPr>
              <p:spPr>
                <a:xfrm>
                  <a:off x="4442575" y="2571750"/>
                  <a:ext cx="2165100" cy="496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2" name="Google Shape;1462;p135"/>
                <p:cNvCxnSpPr/>
                <p:nvPr/>
              </p:nvCxnSpPr>
              <p:spPr>
                <a:xfrm flipH="1" rot="10800000">
                  <a:off x="4651239" y="1993203"/>
                  <a:ext cx="1629900" cy="325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463" name="Google Shape;1463;p135"/>
              <p:cNvSpPr/>
              <p:nvPr/>
            </p:nvSpPr>
            <p:spPr>
              <a:xfrm>
                <a:off x="986617" y="2634443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1464" name="Google Shape;1464;p135"/>
              <p:cNvGrpSpPr/>
              <p:nvPr/>
            </p:nvGrpSpPr>
            <p:grpSpPr>
              <a:xfrm>
                <a:off x="2382086" y="2413936"/>
                <a:ext cx="304109" cy="976952"/>
                <a:chOff x="6252850" y="1410400"/>
                <a:chExt cx="1101447" cy="3733100"/>
              </a:xfrm>
            </p:grpSpPr>
            <p:grpSp>
              <p:nvGrpSpPr>
                <p:cNvPr id="1465" name="Google Shape;1465;p135"/>
                <p:cNvGrpSpPr/>
                <p:nvPr/>
              </p:nvGrpSpPr>
              <p:grpSpPr>
                <a:xfrm>
                  <a:off x="6252850" y="1410400"/>
                  <a:ext cx="1082400" cy="1109400"/>
                  <a:chOff x="7014850" y="1410400"/>
                  <a:chExt cx="1082400" cy="1109400"/>
                </a:xfrm>
              </p:grpSpPr>
              <p:sp>
                <p:nvSpPr>
                  <p:cNvPr id="1466" name="Google Shape;1466;p135"/>
                  <p:cNvSpPr/>
                  <p:nvPr/>
                </p:nvSpPr>
                <p:spPr>
                  <a:xfrm>
                    <a:off x="7014850" y="1410400"/>
                    <a:ext cx="1082400" cy="1109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467" name="Google Shape;1467;p135"/>
                  <p:cNvSpPr/>
                  <p:nvPr/>
                </p:nvSpPr>
                <p:spPr>
                  <a:xfrm>
                    <a:off x="7040475" y="1430250"/>
                    <a:ext cx="356400" cy="3393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468" name="Google Shape;1468;p135"/>
                <p:cNvGrpSpPr/>
                <p:nvPr/>
              </p:nvGrpSpPr>
              <p:grpSpPr>
                <a:xfrm>
                  <a:off x="6252850" y="2819650"/>
                  <a:ext cx="1082400" cy="1025100"/>
                  <a:chOff x="7014850" y="2819650"/>
                  <a:chExt cx="1082400" cy="1025100"/>
                </a:xfrm>
              </p:grpSpPr>
              <p:sp>
                <p:nvSpPr>
                  <p:cNvPr id="1469" name="Google Shape;1469;p135"/>
                  <p:cNvSpPr/>
                  <p:nvPr/>
                </p:nvSpPr>
                <p:spPr>
                  <a:xfrm>
                    <a:off x="7014850" y="2819650"/>
                    <a:ext cx="1082400" cy="10251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470" name="Google Shape;1470;p135"/>
                  <p:cNvSpPr/>
                  <p:nvPr/>
                </p:nvSpPr>
                <p:spPr>
                  <a:xfrm>
                    <a:off x="7373800" y="2858250"/>
                    <a:ext cx="303300" cy="6939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471" name="Google Shape;1471;p135"/>
                <p:cNvGrpSpPr/>
                <p:nvPr/>
              </p:nvGrpSpPr>
              <p:grpSpPr>
                <a:xfrm>
                  <a:off x="6271897" y="4118400"/>
                  <a:ext cx="1082400" cy="1025100"/>
                  <a:chOff x="7048986" y="4118400"/>
                  <a:chExt cx="1082400" cy="1025100"/>
                </a:xfrm>
              </p:grpSpPr>
              <p:sp>
                <p:nvSpPr>
                  <p:cNvPr id="1472" name="Google Shape;1472;p135"/>
                  <p:cNvSpPr/>
                  <p:nvPr/>
                </p:nvSpPr>
                <p:spPr>
                  <a:xfrm>
                    <a:off x="7048986" y="4118400"/>
                    <a:ext cx="1082400" cy="10251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473" name="Google Shape;1473;p135"/>
                  <p:cNvSpPr/>
                  <p:nvPr/>
                </p:nvSpPr>
                <p:spPr>
                  <a:xfrm>
                    <a:off x="7774986" y="4144600"/>
                    <a:ext cx="356400" cy="3393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pic>
            <p:nvPicPr>
              <p:cNvPr id="1474" name="Google Shape;1474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901398" y="259749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5" name="Google Shape;1475;p135"/>
              <p:cNvSpPr/>
              <p:nvPr/>
            </p:nvSpPr>
            <p:spPr>
              <a:xfrm>
                <a:off x="926281" y="2704205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pic>
            <p:nvPicPr>
              <p:cNvPr id="1476" name="Google Shape;1476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833538" y="267803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7" name="Google Shape;1477;p135"/>
              <p:cNvSpPr/>
              <p:nvPr/>
            </p:nvSpPr>
            <p:spPr>
              <a:xfrm>
                <a:off x="851363" y="2787681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cxnSp>
            <p:nvCxnSpPr>
              <p:cNvPr id="1478" name="Google Shape;1478;p135"/>
              <p:cNvCxnSpPr/>
              <p:nvPr/>
            </p:nvCxnSpPr>
            <p:spPr>
              <a:xfrm flipH="1">
                <a:off x="1004907" y="2777742"/>
                <a:ext cx="663300" cy="81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479" name="Google Shape;1479;p135"/>
              <p:cNvCxnSpPr/>
              <p:nvPr/>
            </p:nvCxnSpPr>
            <p:spPr>
              <a:xfrm flipH="1">
                <a:off x="1101663" y="2678556"/>
                <a:ext cx="627300" cy="63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480" name="Google Shape;1480;p135"/>
              <p:cNvCxnSpPr/>
              <p:nvPr/>
            </p:nvCxnSpPr>
            <p:spPr>
              <a:xfrm flipH="1">
                <a:off x="1168324" y="2626905"/>
                <a:ext cx="588000" cy="28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481" name="Google Shape;1481;p135"/>
              <p:cNvCxnSpPr/>
              <p:nvPr/>
            </p:nvCxnSpPr>
            <p:spPr>
              <a:xfrm>
                <a:off x="2678745" y="2486117"/>
                <a:ext cx="661500" cy="16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2" name="Google Shape;1482;p135"/>
              <p:cNvCxnSpPr/>
              <p:nvPr/>
            </p:nvCxnSpPr>
            <p:spPr>
              <a:xfrm flipH="1" rot="10800000">
                <a:off x="2686060" y="2691442"/>
                <a:ext cx="662400" cy="2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83" name="Google Shape;1483;p135"/>
              <p:cNvCxnSpPr>
                <a:stCxn id="1472" idx="3"/>
              </p:cNvCxnSpPr>
              <p:nvPr/>
            </p:nvCxnSpPr>
            <p:spPr>
              <a:xfrm flipH="1" rot="10800000">
                <a:off x="2686195" y="2730854"/>
                <a:ext cx="672300" cy="525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484" name="Google Shape;1484;p135"/>
              <p:cNvGrpSpPr/>
              <p:nvPr/>
            </p:nvGrpSpPr>
            <p:grpSpPr>
              <a:xfrm>
                <a:off x="3523286" y="2580942"/>
                <a:ext cx="298851" cy="290330"/>
                <a:chOff x="7014850" y="1410400"/>
                <a:chExt cx="1082400" cy="1109400"/>
              </a:xfrm>
            </p:grpSpPr>
            <p:sp>
              <p:nvSpPr>
                <p:cNvPr id="1485" name="Google Shape;1485;p135"/>
                <p:cNvSpPr/>
                <p:nvPr/>
              </p:nvSpPr>
              <p:spPr>
                <a:xfrm>
                  <a:off x="7014850" y="1410400"/>
                  <a:ext cx="1082400" cy="1109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8100">
                  <a:solidFill>
                    <a:srgbClr val="ED7D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  <p:sp>
              <p:nvSpPr>
                <p:cNvPr id="1486" name="Google Shape;1486;p135"/>
                <p:cNvSpPr/>
                <p:nvPr/>
              </p:nvSpPr>
              <p:spPr>
                <a:xfrm>
                  <a:off x="7040475" y="1430250"/>
                  <a:ext cx="356400" cy="339300"/>
                </a:xfrm>
                <a:prstGeom prst="rect">
                  <a:avLst/>
                </a:prstGeom>
                <a:solidFill>
                  <a:srgbClr val="00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87" name="Google Shape;1487;p135"/>
              <p:cNvSpPr/>
              <p:nvPr/>
            </p:nvSpPr>
            <p:spPr>
              <a:xfrm>
                <a:off x="3630963" y="2579229"/>
                <a:ext cx="83700" cy="1815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35"/>
              <p:cNvSpPr/>
              <p:nvPr/>
            </p:nvSpPr>
            <p:spPr>
              <a:xfrm>
                <a:off x="3723859" y="2589533"/>
                <a:ext cx="98400" cy="88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89" name="Google Shape;1489;p135"/>
              <p:cNvCxnSpPr>
                <a:endCxn id="1485" idx="2"/>
              </p:cNvCxnSpPr>
              <p:nvPr/>
            </p:nvCxnSpPr>
            <p:spPr>
              <a:xfrm flipH="1" rot="10800000">
                <a:off x="3671811" y="2871272"/>
                <a:ext cx="900" cy="25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490" name="Google Shape;1490;p135"/>
              <p:cNvSpPr txBox="1"/>
              <p:nvPr/>
            </p:nvSpPr>
            <p:spPr>
              <a:xfrm>
                <a:off x="3525673" y="3022207"/>
                <a:ext cx="304200" cy="15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Lato"/>
                    <a:ea typeface="Lato"/>
                    <a:cs typeface="Lato"/>
                    <a:sym typeface="Lato"/>
                  </a:rPr>
                  <a:t>b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491" name="Google Shape;1491;p135"/>
          <p:cNvGrpSpPr/>
          <p:nvPr/>
        </p:nvGrpSpPr>
        <p:grpSpPr>
          <a:xfrm>
            <a:off x="2324549" y="3003857"/>
            <a:ext cx="3289500" cy="1288800"/>
            <a:chOff x="635875" y="2239300"/>
            <a:chExt cx="3289500" cy="1288800"/>
          </a:xfrm>
        </p:grpSpPr>
        <p:sp>
          <p:nvSpPr>
            <p:cNvPr id="1492" name="Google Shape;1492;p135"/>
            <p:cNvSpPr/>
            <p:nvPr/>
          </p:nvSpPr>
          <p:spPr>
            <a:xfrm>
              <a:off x="635875" y="2239300"/>
              <a:ext cx="3289500" cy="12888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3" name="Google Shape;1493;p135"/>
            <p:cNvGrpSpPr/>
            <p:nvPr/>
          </p:nvGrpSpPr>
          <p:grpSpPr>
            <a:xfrm>
              <a:off x="673250" y="2387128"/>
              <a:ext cx="3156623" cy="1004100"/>
              <a:chOff x="673250" y="2387128"/>
              <a:chExt cx="3156623" cy="1004100"/>
            </a:xfrm>
          </p:grpSpPr>
          <p:sp>
            <p:nvSpPr>
              <p:cNvPr id="1494" name="Google Shape;1494;p135"/>
              <p:cNvSpPr txBox="1"/>
              <p:nvPr/>
            </p:nvSpPr>
            <p:spPr>
              <a:xfrm>
                <a:off x="673250" y="2387128"/>
                <a:ext cx="2486400" cy="1004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/>
              </a:p>
            </p:txBody>
          </p:sp>
          <p:pic>
            <p:nvPicPr>
              <p:cNvPr id="1495" name="Google Shape;1495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963611" y="252167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6" name="Google Shape;1496;p135"/>
              <p:cNvSpPr/>
              <p:nvPr/>
            </p:nvSpPr>
            <p:spPr>
              <a:xfrm>
                <a:off x="1789664" y="2595027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497" name="Google Shape;1497;p135"/>
              <p:cNvSpPr/>
              <p:nvPr/>
            </p:nvSpPr>
            <p:spPr>
              <a:xfrm>
                <a:off x="1728086" y="2642936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498" name="Google Shape;1498;p135"/>
              <p:cNvSpPr/>
              <p:nvPr/>
            </p:nvSpPr>
            <p:spPr>
              <a:xfrm>
                <a:off x="1675248" y="2717919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1499" name="Google Shape;1499;p135"/>
              <p:cNvGrpSpPr/>
              <p:nvPr/>
            </p:nvGrpSpPr>
            <p:grpSpPr>
              <a:xfrm>
                <a:off x="1829437" y="2566455"/>
                <a:ext cx="654109" cy="621131"/>
                <a:chOff x="4251225" y="1993203"/>
                <a:chExt cx="2369100" cy="2373447"/>
              </a:xfrm>
            </p:grpSpPr>
            <p:cxnSp>
              <p:nvCxnSpPr>
                <p:cNvPr id="1500" name="Google Shape;1500;p135"/>
                <p:cNvCxnSpPr/>
                <p:nvPr/>
              </p:nvCxnSpPr>
              <p:spPr>
                <a:xfrm>
                  <a:off x="4251225" y="2934450"/>
                  <a:ext cx="2369100" cy="1432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1" name="Google Shape;1501;p135"/>
                <p:cNvCxnSpPr/>
                <p:nvPr/>
              </p:nvCxnSpPr>
              <p:spPr>
                <a:xfrm>
                  <a:off x="4442575" y="2571750"/>
                  <a:ext cx="2165100" cy="496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2" name="Google Shape;1502;p135"/>
                <p:cNvCxnSpPr/>
                <p:nvPr/>
              </p:nvCxnSpPr>
              <p:spPr>
                <a:xfrm flipH="1" rot="10800000">
                  <a:off x="4651239" y="1993203"/>
                  <a:ext cx="1629900" cy="325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503" name="Google Shape;1503;p135"/>
              <p:cNvSpPr/>
              <p:nvPr/>
            </p:nvSpPr>
            <p:spPr>
              <a:xfrm>
                <a:off x="986617" y="2634443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1504" name="Google Shape;1504;p135"/>
              <p:cNvGrpSpPr/>
              <p:nvPr/>
            </p:nvGrpSpPr>
            <p:grpSpPr>
              <a:xfrm>
                <a:off x="2382086" y="2413936"/>
                <a:ext cx="304109" cy="976952"/>
                <a:chOff x="6252850" y="1410400"/>
                <a:chExt cx="1101447" cy="3733100"/>
              </a:xfrm>
            </p:grpSpPr>
            <p:grpSp>
              <p:nvGrpSpPr>
                <p:cNvPr id="1505" name="Google Shape;1505;p135"/>
                <p:cNvGrpSpPr/>
                <p:nvPr/>
              </p:nvGrpSpPr>
              <p:grpSpPr>
                <a:xfrm>
                  <a:off x="6252850" y="1410400"/>
                  <a:ext cx="1082400" cy="1109400"/>
                  <a:chOff x="7014850" y="1410400"/>
                  <a:chExt cx="1082400" cy="1109400"/>
                </a:xfrm>
              </p:grpSpPr>
              <p:sp>
                <p:nvSpPr>
                  <p:cNvPr id="1506" name="Google Shape;1506;p135"/>
                  <p:cNvSpPr/>
                  <p:nvPr/>
                </p:nvSpPr>
                <p:spPr>
                  <a:xfrm>
                    <a:off x="7014850" y="1410400"/>
                    <a:ext cx="1082400" cy="1109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507" name="Google Shape;1507;p135"/>
                  <p:cNvSpPr/>
                  <p:nvPr/>
                </p:nvSpPr>
                <p:spPr>
                  <a:xfrm>
                    <a:off x="7040475" y="1430250"/>
                    <a:ext cx="356400" cy="3393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508" name="Google Shape;1508;p135"/>
                <p:cNvGrpSpPr/>
                <p:nvPr/>
              </p:nvGrpSpPr>
              <p:grpSpPr>
                <a:xfrm>
                  <a:off x="6252850" y="2819650"/>
                  <a:ext cx="1082400" cy="1025100"/>
                  <a:chOff x="7014850" y="2819650"/>
                  <a:chExt cx="1082400" cy="1025100"/>
                </a:xfrm>
              </p:grpSpPr>
              <p:sp>
                <p:nvSpPr>
                  <p:cNvPr id="1509" name="Google Shape;1509;p135"/>
                  <p:cNvSpPr/>
                  <p:nvPr/>
                </p:nvSpPr>
                <p:spPr>
                  <a:xfrm>
                    <a:off x="7014850" y="2819650"/>
                    <a:ext cx="1082400" cy="10251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510" name="Google Shape;1510;p135"/>
                  <p:cNvSpPr/>
                  <p:nvPr/>
                </p:nvSpPr>
                <p:spPr>
                  <a:xfrm>
                    <a:off x="7373800" y="2858250"/>
                    <a:ext cx="303300" cy="6939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511" name="Google Shape;1511;p135"/>
                <p:cNvGrpSpPr/>
                <p:nvPr/>
              </p:nvGrpSpPr>
              <p:grpSpPr>
                <a:xfrm>
                  <a:off x="6271897" y="4118400"/>
                  <a:ext cx="1082400" cy="1025100"/>
                  <a:chOff x="7048986" y="4118400"/>
                  <a:chExt cx="1082400" cy="1025100"/>
                </a:xfrm>
              </p:grpSpPr>
              <p:sp>
                <p:nvSpPr>
                  <p:cNvPr id="1512" name="Google Shape;1512;p135"/>
                  <p:cNvSpPr/>
                  <p:nvPr/>
                </p:nvSpPr>
                <p:spPr>
                  <a:xfrm>
                    <a:off x="7048986" y="4118400"/>
                    <a:ext cx="1082400" cy="10251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513" name="Google Shape;1513;p135"/>
                  <p:cNvSpPr/>
                  <p:nvPr/>
                </p:nvSpPr>
                <p:spPr>
                  <a:xfrm>
                    <a:off x="7774986" y="4144600"/>
                    <a:ext cx="356400" cy="3393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pic>
            <p:nvPicPr>
              <p:cNvPr id="1514" name="Google Shape;1514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901398" y="259749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5" name="Google Shape;1515;p135"/>
              <p:cNvSpPr/>
              <p:nvPr/>
            </p:nvSpPr>
            <p:spPr>
              <a:xfrm>
                <a:off x="926281" y="2704205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pic>
            <p:nvPicPr>
              <p:cNvPr id="1516" name="Google Shape;1516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833538" y="267803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7" name="Google Shape;1517;p135"/>
              <p:cNvSpPr/>
              <p:nvPr/>
            </p:nvSpPr>
            <p:spPr>
              <a:xfrm>
                <a:off x="851363" y="2787681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cxnSp>
            <p:nvCxnSpPr>
              <p:cNvPr id="1518" name="Google Shape;1518;p135"/>
              <p:cNvCxnSpPr/>
              <p:nvPr/>
            </p:nvCxnSpPr>
            <p:spPr>
              <a:xfrm flipH="1">
                <a:off x="1004907" y="2777742"/>
                <a:ext cx="663300" cy="81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19" name="Google Shape;1519;p135"/>
              <p:cNvCxnSpPr/>
              <p:nvPr/>
            </p:nvCxnSpPr>
            <p:spPr>
              <a:xfrm flipH="1">
                <a:off x="1101663" y="2678556"/>
                <a:ext cx="627300" cy="63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20" name="Google Shape;1520;p135"/>
              <p:cNvCxnSpPr/>
              <p:nvPr/>
            </p:nvCxnSpPr>
            <p:spPr>
              <a:xfrm flipH="1">
                <a:off x="1168324" y="2626905"/>
                <a:ext cx="588000" cy="28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21" name="Google Shape;1521;p135"/>
              <p:cNvCxnSpPr/>
              <p:nvPr/>
            </p:nvCxnSpPr>
            <p:spPr>
              <a:xfrm>
                <a:off x="2678745" y="2486117"/>
                <a:ext cx="661500" cy="16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22" name="Google Shape;1522;p135"/>
              <p:cNvCxnSpPr/>
              <p:nvPr/>
            </p:nvCxnSpPr>
            <p:spPr>
              <a:xfrm flipH="1" rot="10800000">
                <a:off x="2686060" y="2691442"/>
                <a:ext cx="662400" cy="2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23" name="Google Shape;1523;p135"/>
              <p:cNvCxnSpPr>
                <a:stCxn id="1512" idx="3"/>
              </p:cNvCxnSpPr>
              <p:nvPr/>
            </p:nvCxnSpPr>
            <p:spPr>
              <a:xfrm flipH="1" rot="10800000">
                <a:off x="2686195" y="2730854"/>
                <a:ext cx="672300" cy="525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524" name="Google Shape;1524;p135"/>
              <p:cNvGrpSpPr/>
              <p:nvPr/>
            </p:nvGrpSpPr>
            <p:grpSpPr>
              <a:xfrm>
                <a:off x="3523286" y="2580942"/>
                <a:ext cx="298851" cy="290330"/>
                <a:chOff x="7014850" y="1410400"/>
                <a:chExt cx="1082400" cy="1109400"/>
              </a:xfrm>
            </p:grpSpPr>
            <p:sp>
              <p:nvSpPr>
                <p:cNvPr id="1525" name="Google Shape;1525;p135"/>
                <p:cNvSpPr/>
                <p:nvPr/>
              </p:nvSpPr>
              <p:spPr>
                <a:xfrm>
                  <a:off x="7014850" y="1410400"/>
                  <a:ext cx="1082400" cy="1109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8100">
                  <a:solidFill>
                    <a:srgbClr val="ED7D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  <p:sp>
              <p:nvSpPr>
                <p:cNvPr id="1526" name="Google Shape;1526;p135"/>
                <p:cNvSpPr/>
                <p:nvPr/>
              </p:nvSpPr>
              <p:spPr>
                <a:xfrm>
                  <a:off x="7040475" y="1430250"/>
                  <a:ext cx="356400" cy="339300"/>
                </a:xfrm>
                <a:prstGeom prst="rect">
                  <a:avLst/>
                </a:prstGeom>
                <a:solidFill>
                  <a:srgbClr val="00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27" name="Google Shape;1527;p135"/>
              <p:cNvSpPr/>
              <p:nvPr/>
            </p:nvSpPr>
            <p:spPr>
              <a:xfrm>
                <a:off x="3630963" y="2579229"/>
                <a:ext cx="83700" cy="1815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35"/>
              <p:cNvSpPr/>
              <p:nvPr/>
            </p:nvSpPr>
            <p:spPr>
              <a:xfrm>
                <a:off x="3723859" y="2589533"/>
                <a:ext cx="98400" cy="88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29" name="Google Shape;1529;p135"/>
              <p:cNvCxnSpPr>
                <a:endCxn id="1525" idx="2"/>
              </p:cNvCxnSpPr>
              <p:nvPr/>
            </p:nvCxnSpPr>
            <p:spPr>
              <a:xfrm flipH="1" rot="10800000">
                <a:off x="3671811" y="2871272"/>
                <a:ext cx="900" cy="25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30" name="Google Shape;1530;p135"/>
              <p:cNvSpPr txBox="1"/>
              <p:nvPr/>
            </p:nvSpPr>
            <p:spPr>
              <a:xfrm>
                <a:off x="3525673" y="3022207"/>
                <a:ext cx="304200" cy="15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Lato"/>
                    <a:ea typeface="Lato"/>
                    <a:cs typeface="Lato"/>
                    <a:sym typeface="Lato"/>
                  </a:rPr>
                  <a:t>b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1531" name="Google Shape;1531;p135"/>
          <p:cNvGrpSpPr/>
          <p:nvPr/>
        </p:nvGrpSpPr>
        <p:grpSpPr>
          <a:xfrm>
            <a:off x="3160192" y="3384857"/>
            <a:ext cx="3289500" cy="1288800"/>
            <a:chOff x="635875" y="2239300"/>
            <a:chExt cx="3289500" cy="1288800"/>
          </a:xfrm>
        </p:grpSpPr>
        <p:sp>
          <p:nvSpPr>
            <p:cNvPr id="1532" name="Google Shape;1532;p135"/>
            <p:cNvSpPr/>
            <p:nvPr/>
          </p:nvSpPr>
          <p:spPr>
            <a:xfrm>
              <a:off x="635875" y="2239300"/>
              <a:ext cx="3289500" cy="12888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3" name="Google Shape;1533;p135"/>
            <p:cNvGrpSpPr/>
            <p:nvPr/>
          </p:nvGrpSpPr>
          <p:grpSpPr>
            <a:xfrm>
              <a:off x="673250" y="2387128"/>
              <a:ext cx="3156623" cy="1004100"/>
              <a:chOff x="673250" y="2387128"/>
              <a:chExt cx="3156623" cy="1004100"/>
            </a:xfrm>
          </p:grpSpPr>
          <p:sp>
            <p:nvSpPr>
              <p:cNvPr id="1534" name="Google Shape;1534;p135"/>
              <p:cNvSpPr txBox="1"/>
              <p:nvPr/>
            </p:nvSpPr>
            <p:spPr>
              <a:xfrm>
                <a:off x="673250" y="2387128"/>
                <a:ext cx="2486400" cy="1004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/>
              </a:p>
            </p:txBody>
          </p:sp>
          <p:pic>
            <p:nvPicPr>
              <p:cNvPr id="1535" name="Google Shape;1535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963611" y="252167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6" name="Google Shape;1536;p135"/>
              <p:cNvSpPr/>
              <p:nvPr/>
            </p:nvSpPr>
            <p:spPr>
              <a:xfrm>
                <a:off x="1789664" y="2595027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537" name="Google Shape;1537;p135"/>
              <p:cNvSpPr/>
              <p:nvPr/>
            </p:nvSpPr>
            <p:spPr>
              <a:xfrm>
                <a:off x="1728086" y="2642936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538" name="Google Shape;1538;p135"/>
              <p:cNvSpPr/>
              <p:nvPr/>
            </p:nvSpPr>
            <p:spPr>
              <a:xfrm>
                <a:off x="1675248" y="2717919"/>
                <a:ext cx="154200" cy="1500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1539" name="Google Shape;1539;p135"/>
              <p:cNvGrpSpPr/>
              <p:nvPr/>
            </p:nvGrpSpPr>
            <p:grpSpPr>
              <a:xfrm>
                <a:off x="1829437" y="2566455"/>
                <a:ext cx="654109" cy="621131"/>
                <a:chOff x="4251225" y="1993203"/>
                <a:chExt cx="2369100" cy="2373447"/>
              </a:xfrm>
            </p:grpSpPr>
            <p:cxnSp>
              <p:nvCxnSpPr>
                <p:cNvPr id="1540" name="Google Shape;1540;p135"/>
                <p:cNvCxnSpPr/>
                <p:nvPr/>
              </p:nvCxnSpPr>
              <p:spPr>
                <a:xfrm>
                  <a:off x="4251225" y="2934450"/>
                  <a:ext cx="2369100" cy="1432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1" name="Google Shape;1541;p135"/>
                <p:cNvCxnSpPr/>
                <p:nvPr/>
              </p:nvCxnSpPr>
              <p:spPr>
                <a:xfrm>
                  <a:off x="4442575" y="2571750"/>
                  <a:ext cx="2165100" cy="496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2" name="Google Shape;1542;p135"/>
                <p:cNvCxnSpPr/>
                <p:nvPr/>
              </p:nvCxnSpPr>
              <p:spPr>
                <a:xfrm flipH="1" rot="10800000">
                  <a:off x="4651239" y="1993203"/>
                  <a:ext cx="1629900" cy="325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543" name="Google Shape;1543;p135"/>
              <p:cNvSpPr/>
              <p:nvPr/>
            </p:nvSpPr>
            <p:spPr>
              <a:xfrm>
                <a:off x="986617" y="2634443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1544" name="Google Shape;1544;p135"/>
              <p:cNvGrpSpPr/>
              <p:nvPr/>
            </p:nvGrpSpPr>
            <p:grpSpPr>
              <a:xfrm>
                <a:off x="2382086" y="2413936"/>
                <a:ext cx="304109" cy="976952"/>
                <a:chOff x="6252850" y="1410400"/>
                <a:chExt cx="1101447" cy="3733100"/>
              </a:xfrm>
            </p:grpSpPr>
            <p:grpSp>
              <p:nvGrpSpPr>
                <p:cNvPr id="1545" name="Google Shape;1545;p135"/>
                <p:cNvGrpSpPr/>
                <p:nvPr/>
              </p:nvGrpSpPr>
              <p:grpSpPr>
                <a:xfrm>
                  <a:off x="6252850" y="1410400"/>
                  <a:ext cx="1082400" cy="1109400"/>
                  <a:chOff x="7014850" y="1410400"/>
                  <a:chExt cx="1082400" cy="1109400"/>
                </a:xfrm>
              </p:grpSpPr>
              <p:sp>
                <p:nvSpPr>
                  <p:cNvPr id="1546" name="Google Shape;1546;p135"/>
                  <p:cNvSpPr/>
                  <p:nvPr/>
                </p:nvSpPr>
                <p:spPr>
                  <a:xfrm>
                    <a:off x="7014850" y="1410400"/>
                    <a:ext cx="1082400" cy="11094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547" name="Google Shape;1547;p135"/>
                  <p:cNvSpPr/>
                  <p:nvPr/>
                </p:nvSpPr>
                <p:spPr>
                  <a:xfrm>
                    <a:off x="7040475" y="1430250"/>
                    <a:ext cx="356400" cy="3393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548" name="Google Shape;1548;p135"/>
                <p:cNvGrpSpPr/>
                <p:nvPr/>
              </p:nvGrpSpPr>
              <p:grpSpPr>
                <a:xfrm>
                  <a:off x="6252850" y="2819650"/>
                  <a:ext cx="1082400" cy="1025100"/>
                  <a:chOff x="7014850" y="2819650"/>
                  <a:chExt cx="1082400" cy="1025100"/>
                </a:xfrm>
              </p:grpSpPr>
              <p:sp>
                <p:nvSpPr>
                  <p:cNvPr id="1549" name="Google Shape;1549;p135"/>
                  <p:cNvSpPr/>
                  <p:nvPr/>
                </p:nvSpPr>
                <p:spPr>
                  <a:xfrm>
                    <a:off x="7014850" y="2819650"/>
                    <a:ext cx="1082400" cy="10251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550" name="Google Shape;1550;p135"/>
                  <p:cNvSpPr/>
                  <p:nvPr/>
                </p:nvSpPr>
                <p:spPr>
                  <a:xfrm>
                    <a:off x="7373800" y="2858250"/>
                    <a:ext cx="303300" cy="6939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551" name="Google Shape;1551;p135"/>
                <p:cNvGrpSpPr/>
                <p:nvPr/>
              </p:nvGrpSpPr>
              <p:grpSpPr>
                <a:xfrm>
                  <a:off x="6271897" y="4118400"/>
                  <a:ext cx="1082400" cy="1025100"/>
                  <a:chOff x="7048986" y="4118400"/>
                  <a:chExt cx="1082400" cy="1025100"/>
                </a:xfrm>
              </p:grpSpPr>
              <p:sp>
                <p:nvSpPr>
                  <p:cNvPr id="1552" name="Google Shape;1552;p135"/>
                  <p:cNvSpPr/>
                  <p:nvPr/>
                </p:nvSpPr>
                <p:spPr>
                  <a:xfrm>
                    <a:off x="7048986" y="4118400"/>
                    <a:ext cx="1082400" cy="10251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38100">
                    <a:solidFill>
                      <a:srgbClr val="ED7D3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1553" name="Google Shape;1553;p135"/>
                  <p:cNvSpPr/>
                  <p:nvPr/>
                </p:nvSpPr>
                <p:spPr>
                  <a:xfrm>
                    <a:off x="7774986" y="4144600"/>
                    <a:ext cx="356400" cy="339300"/>
                  </a:xfrm>
                  <a:prstGeom prst="rect">
                    <a:avLst/>
                  </a:prstGeom>
                  <a:solidFill>
                    <a:srgbClr val="0000FF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pic>
            <p:nvPicPr>
              <p:cNvPr id="1554" name="Google Shape;1554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901398" y="259749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5" name="Google Shape;1555;p135"/>
              <p:cNvSpPr/>
              <p:nvPr/>
            </p:nvSpPr>
            <p:spPr>
              <a:xfrm>
                <a:off x="926281" y="2704205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pic>
            <p:nvPicPr>
              <p:cNvPr id="1556" name="Google Shape;1556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-15807" t="-15807"/>
              <a:stretch/>
            </p:blipFill>
            <p:spPr>
              <a:xfrm>
                <a:off x="833538" y="2678033"/>
                <a:ext cx="764475" cy="7065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7" name="Google Shape;1557;p135"/>
              <p:cNvSpPr/>
              <p:nvPr/>
            </p:nvSpPr>
            <p:spPr>
              <a:xfrm>
                <a:off x="851363" y="2787681"/>
                <a:ext cx="154200" cy="150000"/>
              </a:xfrm>
              <a:prstGeom prst="rect">
                <a:avLst/>
              </a:prstGeom>
              <a:noFill/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cxnSp>
            <p:nvCxnSpPr>
              <p:cNvPr id="1558" name="Google Shape;1558;p135"/>
              <p:cNvCxnSpPr/>
              <p:nvPr/>
            </p:nvCxnSpPr>
            <p:spPr>
              <a:xfrm flipH="1">
                <a:off x="1004907" y="2777742"/>
                <a:ext cx="663300" cy="81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59" name="Google Shape;1559;p135"/>
              <p:cNvCxnSpPr/>
              <p:nvPr/>
            </p:nvCxnSpPr>
            <p:spPr>
              <a:xfrm flipH="1">
                <a:off x="1101663" y="2678556"/>
                <a:ext cx="627300" cy="63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60" name="Google Shape;1560;p135"/>
              <p:cNvCxnSpPr/>
              <p:nvPr/>
            </p:nvCxnSpPr>
            <p:spPr>
              <a:xfrm flipH="1">
                <a:off x="1168324" y="2626905"/>
                <a:ext cx="588000" cy="28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61" name="Google Shape;1561;p135"/>
              <p:cNvCxnSpPr/>
              <p:nvPr/>
            </p:nvCxnSpPr>
            <p:spPr>
              <a:xfrm>
                <a:off x="2678745" y="2486117"/>
                <a:ext cx="661500" cy="16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62" name="Google Shape;1562;p135"/>
              <p:cNvCxnSpPr/>
              <p:nvPr/>
            </p:nvCxnSpPr>
            <p:spPr>
              <a:xfrm flipH="1" rot="10800000">
                <a:off x="2686060" y="2691442"/>
                <a:ext cx="662400" cy="2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63" name="Google Shape;1563;p135"/>
              <p:cNvCxnSpPr>
                <a:stCxn id="1552" idx="3"/>
              </p:cNvCxnSpPr>
              <p:nvPr/>
            </p:nvCxnSpPr>
            <p:spPr>
              <a:xfrm flipH="1" rot="10800000">
                <a:off x="2686195" y="2730854"/>
                <a:ext cx="672300" cy="525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1564" name="Google Shape;1564;p135"/>
              <p:cNvGrpSpPr/>
              <p:nvPr/>
            </p:nvGrpSpPr>
            <p:grpSpPr>
              <a:xfrm>
                <a:off x="3523286" y="2580942"/>
                <a:ext cx="298851" cy="290330"/>
                <a:chOff x="7014850" y="1410400"/>
                <a:chExt cx="1082400" cy="1109400"/>
              </a:xfrm>
            </p:grpSpPr>
            <p:sp>
              <p:nvSpPr>
                <p:cNvPr id="1565" name="Google Shape;1565;p135"/>
                <p:cNvSpPr/>
                <p:nvPr/>
              </p:nvSpPr>
              <p:spPr>
                <a:xfrm>
                  <a:off x="7014850" y="1410400"/>
                  <a:ext cx="1082400" cy="1109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38100">
                  <a:solidFill>
                    <a:srgbClr val="ED7D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  <p:sp>
              <p:nvSpPr>
                <p:cNvPr id="1566" name="Google Shape;1566;p135"/>
                <p:cNvSpPr/>
                <p:nvPr/>
              </p:nvSpPr>
              <p:spPr>
                <a:xfrm>
                  <a:off x="7040475" y="1430250"/>
                  <a:ext cx="356400" cy="339300"/>
                </a:xfrm>
                <a:prstGeom prst="rect">
                  <a:avLst/>
                </a:prstGeom>
                <a:solidFill>
                  <a:srgbClr val="00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67" name="Google Shape;1567;p135"/>
              <p:cNvSpPr/>
              <p:nvPr/>
            </p:nvSpPr>
            <p:spPr>
              <a:xfrm>
                <a:off x="3630963" y="2579229"/>
                <a:ext cx="83700" cy="1815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35"/>
              <p:cNvSpPr/>
              <p:nvPr/>
            </p:nvSpPr>
            <p:spPr>
              <a:xfrm>
                <a:off x="3723859" y="2589533"/>
                <a:ext cx="98400" cy="888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69" name="Google Shape;1569;p135"/>
              <p:cNvCxnSpPr>
                <a:endCxn id="1565" idx="2"/>
              </p:cNvCxnSpPr>
              <p:nvPr/>
            </p:nvCxnSpPr>
            <p:spPr>
              <a:xfrm flipH="1" rot="10800000">
                <a:off x="3671811" y="2871272"/>
                <a:ext cx="900" cy="25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70" name="Google Shape;1570;p135"/>
              <p:cNvSpPr txBox="1"/>
              <p:nvPr/>
            </p:nvSpPr>
            <p:spPr>
              <a:xfrm>
                <a:off x="3525673" y="3022207"/>
                <a:ext cx="304200" cy="15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Lato"/>
                    <a:ea typeface="Lato"/>
                    <a:cs typeface="Lato"/>
                    <a:sym typeface="Lato"/>
                  </a:rPr>
                  <a:t>b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571" name="Google Shape;1571;p135"/>
          <p:cNvSpPr txBox="1"/>
          <p:nvPr/>
        </p:nvSpPr>
        <p:spPr>
          <a:xfrm>
            <a:off x="3269275" y="1440975"/>
            <a:ext cx="656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zh-TW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個bias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2" name="Google Shape;1572;p135"/>
          <p:cNvSpPr txBox="1"/>
          <p:nvPr/>
        </p:nvSpPr>
        <p:spPr>
          <a:xfrm>
            <a:off x="4431088" y="1782238"/>
            <a:ext cx="14727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Lato"/>
                <a:ea typeface="Lato"/>
                <a:cs typeface="Lato"/>
                <a:sym typeface="Lato"/>
              </a:rPr>
              <a:t>3*(5*5) + 1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3" name="Google Shape;1573;p135"/>
          <p:cNvSpPr txBox="1"/>
          <p:nvPr/>
        </p:nvSpPr>
        <p:spPr>
          <a:xfrm>
            <a:off x="6449700" y="2486200"/>
            <a:ext cx="1141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zh-TW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組卷機核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4" name="Google Shape;1574;p135"/>
          <p:cNvSpPr txBox="1"/>
          <p:nvPr/>
        </p:nvSpPr>
        <p:spPr>
          <a:xfrm>
            <a:off x="7008525" y="1672725"/>
            <a:ext cx="2135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zh-TW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3*(5*5) + 1]*4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= 304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36"/>
          <p:cNvSpPr txBox="1"/>
          <p:nvPr/>
        </p:nvSpPr>
        <p:spPr>
          <a:xfrm>
            <a:off x="63650" y="2395304"/>
            <a:ext cx="6806700" cy="27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580" name="Google Shape;1580;p136"/>
          <p:cNvPicPr preferRelativeResize="0"/>
          <p:nvPr/>
        </p:nvPicPr>
        <p:blipFill rotWithShape="1">
          <a:blip r:embed="rId3">
            <a:alphaModFix/>
          </a:blip>
          <a:srcRect b="0" l="0" r="-15807" t="-15807"/>
          <a:stretch/>
        </p:blipFill>
        <p:spPr>
          <a:xfrm>
            <a:off x="858547" y="2763638"/>
            <a:ext cx="2092839" cy="1934314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36"/>
          <p:cNvSpPr/>
          <p:nvPr/>
        </p:nvSpPr>
        <p:spPr>
          <a:xfrm>
            <a:off x="3119962" y="2964455"/>
            <a:ext cx="422400" cy="410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82" name="Google Shape;1582;p136"/>
          <p:cNvSpPr/>
          <p:nvPr/>
        </p:nvSpPr>
        <p:spPr>
          <a:xfrm>
            <a:off x="2951386" y="3095610"/>
            <a:ext cx="422400" cy="410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83" name="Google Shape;1583;p136"/>
          <p:cNvSpPr/>
          <p:nvPr/>
        </p:nvSpPr>
        <p:spPr>
          <a:xfrm>
            <a:off x="2806735" y="3300887"/>
            <a:ext cx="422400" cy="410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584" name="Google Shape;1584;p136"/>
          <p:cNvGrpSpPr/>
          <p:nvPr/>
        </p:nvGrpSpPr>
        <p:grpSpPr>
          <a:xfrm>
            <a:off x="3229035" y="2886361"/>
            <a:ext cx="1790803" cy="1700575"/>
            <a:chOff x="4251225" y="1993203"/>
            <a:chExt cx="2369100" cy="2373447"/>
          </a:xfrm>
        </p:grpSpPr>
        <p:cxnSp>
          <p:nvCxnSpPr>
            <p:cNvPr id="1585" name="Google Shape;1585;p136"/>
            <p:cNvCxnSpPr/>
            <p:nvPr/>
          </p:nvCxnSpPr>
          <p:spPr>
            <a:xfrm>
              <a:off x="4251225" y="2934450"/>
              <a:ext cx="2369100" cy="1432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136"/>
            <p:cNvCxnSpPr/>
            <p:nvPr/>
          </p:nvCxnSpPr>
          <p:spPr>
            <a:xfrm>
              <a:off x="4442575" y="2571750"/>
              <a:ext cx="2165100" cy="4965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7" name="Google Shape;1587;p136"/>
            <p:cNvCxnSpPr/>
            <p:nvPr/>
          </p:nvCxnSpPr>
          <p:spPr>
            <a:xfrm flipH="1" rot="10800000">
              <a:off x="4651239" y="1993203"/>
              <a:ext cx="1629900" cy="3258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88" name="Google Shape;1588;p136"/>
          <p:cNvSpPr/>
          <p:nvPr/>
        </p:nvSpPr>
        <p:spPr>
          <a:xfrm>
            <a:off x="921527" y="3072360"/>
            <a:ext cx="422400" cy="4107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589" name="Google Shape;1589;p136"/>
          <p:cNvGrpSpPr/>
          <p:nvPr/>
        </p:nvGrpSpPr>
        <p:grpSpPr>
          <a:xfrm>
            <a:off x="4742063" y="2468783"/>
            <a:ext cx="832584" cy="2674766"/>
            <a:chOff x="6252850" y="1410400"/>
            <a:chExt cx="1101447" cy="3733100"/>
          </a:xfrm>
        </p:grpSpPr>
        <p:grpSp>
          <p:nvGrpSpPr>
            <p:cNvPr id="1590" name="Google Shape;1590;p136"/>
            <p:cNvGrpSpPr/>
            <p:nvPr/>
          </p:nvGrpSpPr>
          <p:grpSpPr>
            <a:xfrm>
              <a:off x="6252850" y="1410400"/>
              <a:ext cx="1082400" cy="1109400"/>
              <a:chOff x="7014850" y="1410400"/>
              <a:chExt cx="1082400" cy="1109400"/>
            </a:xfrm>
          </p:grpSpPr>
          <p:sp>
            <p:nvSpPr>
              <p:cNvPr id="1591" name="Google Shape;1591;p136"/>
              <p:cNvSpPr/>
              <p:nvPr/>
            </p:nvSpPr>
            <p:spPr>
              <a:xfrm>
                <a:off x="7014850" y="1410400"/>
                <a:ext cx="1082400" cy="11094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592" name="Google Shape;1592;p136"/>
              <p:cNvSpPr/>
              <p:nvPr/>
            </p:nvSpPr>
            <p:spPr>
              <a:xfrm>
                <a:off x="7040475" y="1430250"/>
                <a:ext cx="356400" cy="3393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3" name="Google Shape;1593;p136"/>
            <p:cNvGrpSpPr/>
            <p:nvPr/>
          </p:nvGrpSpPr>
          <p:grpSpPr>
            <a:xfrm>
              <a:off x="6252850" y="2819650"/>
              <a:ext cx="1082400" cy="1025100"/>
              <a:chOff x="7014850" y="2819650"/>
              <a:chExt cx="1082400" cy="1025100"/>
            </a:xfrm>
          </p:grpSpPr>
          <p:sp>
            <p:nvSpPr>
              <p:cNvPr id="1594" name="Google Shape;1594;p136"/>
              <p:cNvSpPr/>
              <p:nvPr/>
            </p:nvSpPr>
            <p:spPr>
              <a:xfrm>
                <a:off x="7014850" y="2819650"/>
                <a:ext cx="1082400" cy="10251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595" name="Google Shape;1595;p136"/>
              <p:cNvSpPr/>
              <p:nvPr/>
            </p:nvSpPr>
            <p:spPr>
              <a:xfrm>
                <a:off x="7373800" y="2858250"/>
                <a:ext cx="303300" cy="6939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6" name="Google Shape;1596;p136"/>
            <p:cNvGrpSpPr/>
            <p:nvPr/>
          </p:nvGrpSpPr>
          <p:grpSpPr>
            <a:xfrm>
              <a:off x="6271897" y="4118400"/>
              <a:ext cx="1082400" cy="1025100"/>
              <a:chOff x="7048986" y="4118400"/>
              <a:chExt cx="1082400" cy="1025100"/>
            </a:xfrm>
          </p:grpSpPr>
          <p:sp>
            <p:nvSpPr>
              <p:cNvPr id="1597" name="Google Shape;1597;p136"/>
              <p:cNvSpPr/>
              <p:nvPr/>
            </p:nvSpPr>
            <p:spPr>
              <a:xfrm>
                <a:off x="7048986" y="4118400"/>
                <a:ext cx="1082400" cy="1025100"/>
              </a:xfrm>
              <a:prstGeom prst="rect">
                <a:avLst/>
              </a:prstGeom>
              <a:solidFill>
                <a:srgbClr val="FFFFFF"/>
              </a:solidFill>
              <a:ln cap="flat" cmpd="sng" w="38100">
                <a:solidFill>
                  <a:srgbClr val="ED7D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1598" name="Google Shape;1598;p136"/>
              <p:cNvSpPr/>
              <p:nvPr/>
            </p:nvSpPr>
            <p:spPr>
              <a:xfrm>
                <a:off x="7774986" y="4144600"/>
                <a:ext cx="356400" cy="3393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99" name="Google Shape;1599;p136"/>
          <p:cNvPicPr preferRelativeResize="0"/>
          <p:nvPr/>
        </p:nvPicPr>
        <p:blipFill rotWithShape="1">
          <a:blip r:embed="rId3">
            <a:alphaModFix/>
          </a:blip>
          <a:srcRect b="0" l="0" r="-15807" t="-15807"/>
          <a:stretch/>
        </p:blipFill>
        <p:spPr>
          <a:xfrm>
            <a:off x="688232" y="2971206"/>
            <a:ext cx="2092839" cy="19343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36"/>
          <p:cNvSpPr/>
          <p:nvPr/>
        </p:nvSpPr>
        <p:spPr>
          <a:xfrm>
            <a:off x="756353" y="3263344"/>
            <a:ext cx="422400" cy="4107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01" name="Google Shape;1601;p136"/>
          <p:cNvPicPr preferRelativeResize="0"/>
          <p:nvPr/>
        </p:nvPicPr>
        <p:blipFill rotWithShape="1">
          <a:blip r:embed="rId3">
            <a:alphaModFix/>
          </a:blip>
          <a:srcRect b="0" l="0" r="-15807" t="-15807"/>
          <a:stretch/>
        </p:blipFill>
        <p:spPr>
          <a:xfrm>
            <a:off x="502458" y="3191693"/>
            <a:ext cx="2092839" cy="19343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136"/>
          <p:cNvSpPr/>
          <p:nvPr/>
        </p:nvSpPr>
        <p:spPr>
          <a:xfrm>
            <a:off x="551255" y="3491870"/>
            <a:ext cx="422400" cy="41070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603" name="Google Shape;1603;p136"/>
          <p:cNvCxnSpPr/>
          <p:nvPr/>
        </p:nvCxnSpPr>
        <p:spPr>
          <a:xfrm flipH="1">
            <a:off x="971259" y="3464661"/>
            <a:ext cx="1816200" cy="223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4" name="Google Shape;1604;p136"/>
          <p:cNvCxnSpPr/>
          <p:nvPr/>
        </p:nvCxnSpPr>
        <p:spPr>
          <a:xfrm flipH="1">
            <a:off x="1235986" y="3193126"/>
            <a:ext cx="1717800" cy="174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5" name="Google Shape;1605;p136"/>
          <p:cNvCxnSpPr/>
          <p:nvPr/>
        </p:nvCxnSpPr>
        <p:spPr>
          <a:xfrm flipH="1">
            <a:off x="1418891" y="3051725"/>
            <a:ext cx="1609800" cy="77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06" name="Google Shape;1606;p136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裡的卷積組說明：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607" name="Google Shape;1607;p136"/>
          <p:cNvCxnSpPr/>
          <p:nvPr/>
        </p:nvCxnSpPr>
        <p:spPr>
          <a:xfrm>
            <a:off x="5553925" y="2666300"/>
            <a:ext cx="1811100" cy="45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8" name="Google Shape;1608;p136"/>
          <p:cNvCxnSpPr/>
          <p:nvPr/>
        </p:nvCxnSpPr>
        <p:spPr>
          <a:xfrm flipH="1" rot="10800000">
            <a:off x="5573950" y="3228875"/>
            <a:ext cx="1813500" cy="70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9" name="Google Shape;1609;p136"/>
          <p:cNvCxnSpPr>
            <a:stCxn id="1597" idx="3"/>
          </p:cNvCxnSpPr>
          <p:nvPr/>
        </p:nvCxnSpPr>
        <p:spPr>
          <a:xfrm flipH="1" rot="10800000">
            <a:off x="5574647" y="3336607"/>
            <a:ext cx="1840500" cy="143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10" name="Google Shape;1610;p136"/>
          <p:cNvGrpSpPr/>
          <p:nvPr/>
        </p:nvGrpSpPr>
        <p:grpSpPr>
          <a:xfrm>
            <a:off x="7866263" y="2925983"/>
            <a:ext cx="818186" cy="794885"/>
            <a:chOff x="7014850" y="1410400"/>
            <a:chExt cx="1082400" cy="1109400"/>
          </a:xfrm>
        </p:grpSpPr>
        <p:sp>
          <p:nvSpPr>
            <p:cNvPr id="1611" name="Google Shape;1611;p136"/>
            <p:cNvSpPr/>
            <p:nvPr/>
          </p:nvSpPr>
          <p:spPr>
            <a:xfrm>
              <a:off x="7014850" y="1410400"/>
              <a:ext cx="1082400" cy="11094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612" name="Google Shape;1612;p136"/>
            <p:cNvSpPr/>
            <p:nvPr/>
          </p:nvSpPr>
          <p:spPr>
            <a:xfrm>
              <a:off x="7040475" y="1430250"/>
              <a:ext cx="356400" cy="3393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3" name="Google Shape;1613;p136"/>
          <p:cNvSpPr/>
          <p:nvPr/>
        </p:nvSpPr>
        <p:spPr>
          <a:xfrm>
            <a:off x="8160731" y="2921205"/>
            <a:ext cx="229200" cy="497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36"/>
          <p:cNvSpPr/>
          <p:nvPr/>
        </p:nvSpPr>
        <p:spPr>
          <a:xfrm>
            <a:off x="8415044" y="2949413"/>
            <a:ext cx="269400" cy="243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36"/>
          <p:cNvSpPr txBox="1"/>
          <p:nvPr/>
        </p:nvSpPr>
        <p:spPr>
          <a:xfrm>
            <a:off x="969825" y="1821975"/>
            <a:ext cx="1141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Lato"/>
                <a:ea typeface="Lato"/>
                <a:cs typeface="Lato"/>
                <a:sym typeface="Lato"/>
              </a:rPr>
              <a:t>3 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張輸入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6" name="Google Shape;1616;p136"/>
          <p:cNvSpPr txBox="1"/>
          <p:nvPr/>
        </p:nvSpPr>
        <p:spPr>
          <a:xfrm>
            <a:off x="2681000" y="1890775"/>
            <a:ext cx="1141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Lato"/>
                <a:ea typeface="Lato"/>
                <a:cs typeface="Lato"/>
                <a:sym typeface="Lato"/>
              </a:rPr>
              <a:t>5*5 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的卷積核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7" name="Google Shape;1617;p136"/>
          <p:cNvCxnSpPr>
            <a:endCxn id="1611" idx="2"/>
          </p:cNvCxnSpPr>
          <p:nvPr/>
        </p:nvCxnSpPr>
        <p:spPr>
          <a:xfrm flipH="1" rot="10800000">
            <a:off x="8272656" y="3720868"/>
            <a:ext cx="2700" cy="69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8" name="Google Shape;1618;p136"/>
          <p:cNvSpPr txBox="1"/>
          <p:nvPr/>
        </p:nvSpPr>
        <p:spPr>
          <a:xfrm>
            <a:off x="8125445" y="4335552"/>
            <a:ext cx="4788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5" y="135625"/>
            <a:ext cx="5384324" cy="467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606" y="310212"/>
            <a:ext cx="4203505" cy="14632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1" name="Google Shape;551;p92"/>
          <p:cNvSpPr txBox="1"/>
          <p:nvPr/>
        </p:nvSpPr>
        <p:spPr>
          <a:xfrm>
            <a:off x="5687725" y="2197925"/>
            <a:ext cx="295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原本要算很多個 微分，dL/dw</a:t>
            </a:r>
            <a:r>
              <a:rPr baseline="-25000" lang="zh-TW">
                <a:latin typeface="Lato"/>
                <a:ea typeface="Lato"/>
                <a:cs typeface="Lato"/>
                <a:sym typeface="Lato"/>
              </a:rPr>
              <a:t>111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、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dL/dw</a:t>
            </a:r>
            <a:r>
              <a:rPr baseline="-25000" lang="zh-TW">
                <a:latin typeface="Lato"/>
                <a:ea typeface="Lato"/>
                <a:cs typeface="Lato"/>
                <a:sym typeface="Lato"/>
              </a:rPr>
              <a:t>112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、dL/dw</a:t>
            </a:r>
            <a:r>
              <a:rPr baseline="-25000" lang="zh-TW">
                <a:latin typeface="Lato"/>
                <a:ea typeface="Lato"/>
                <a:cs typeface="Lato"/>
                <a:sym typeface="Lato"/>
              </a:rPr>
              <a:t>121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、...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92"/>
          <p:cNvSpPr txBox="1"/>
          <p:nvPr/>
        </p:nvSpPr>
        <p:spPr>
          <a:xfrm>
            <a:off x="5687725" y="3632900"/>
            <a:ext cx="295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現在微分部分只要算一個 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dL/y 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就可以了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37"/>
          <p:cNvSpPr txBox="1"/>
          <p:nvPr/>
        </p:nvSpPr>
        <p:spPr>
          <a:xfrm>
            <a:off x="1224300" y="1179300"/>
            <a:ext cx="7593900" cy="396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前一頁我們說如果輸入 3 層圖 (RGB)，則 conv 就會是（3，3)*3 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這 27 個格子，要</a:t>
            </a:r>
            <a:r>
              <a:rPr b="1" lang="zh-TW" sz="1600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偵測什麼都是 神經網路 決定，神經網路 計算，你不要用盡腦汁去想他應該是什麼。</a:t>
            </a:r>
            <a:endParaRPr b="1" sz="1600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前面的說明鳥的眼睛、嘴、貓的耳鼻眼，都是我們說明用的。真的運作時，我們甚麼都不用做，電腦會找出適合的元素。他有梯度下降去降低誤差!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因為他有 無敵肌肉亂算或算上千百萬回合，還有神奇羅盤透視方向。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就算我們真的比他聰明，但是我們算一回就頭昏腦脹，筋疲力盡。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我們是可以知道應該會怎樣，但是不必要去跟電腦比高下。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不管我們的輸入有幾多層，經過一組 conv 就是得到一個圖輸出。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如果我們設定了一組 conv 得到 一張圖輸出。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則當我們有 32 組 filters, 我們就會有 32 </a:t>
            </a:r>
            <a:r>
              <a:rPr lang="zh-TW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張圖</a:t>
            </a:r>
            <a:r>
              <a:rPr lang="zh-TW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輸出，</a:t>
            </a:r>
            <a:endParaRPr sz="15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32層輸出就是下一層的 32層輸入。 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也就是新一層的 conv (3,3) 實際上是一組 (3,3)*32+32 ，288+32個參數！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4" name="Google Shape;1624;p137"/>
          <p:cNvSpPr txBox="1"/>
          <p:nvPr/>
        </p:nvSpPr>
        <p:spPr>
          <a:xfrm>
            <a:off x="1224306" y="4431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裡的卷積組說明：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noFill/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775" y="2400325"/>
            <a:ext cx="5306674" cy="28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38"/>
          <p:cNvSpPr txBox="1"/>
          <p:nvPr/>
        </p:nvSpPr>
        <p:spPr>
          <a:xfrm>
            <a:off x="485550" y="1338150"/>
            <a:ext cx="8172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處理影像時，卷積彷彿是在找最大相似圖案！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這個卷積運算，叫做 Convolution，是我們常說的 CNN 的基礎！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1" name="Google Shape;1631;p138"/>
          <p:cNvSpPr txBox="1"/>
          <p:nvPr/>
        </p:nvSpPr>
        <p:spPr>
          <a:xfrm>
            <a:off x="704450" y="2206900"/>
            <a:ext cx="2914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偵測 X.</a:t>
            </a: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2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https://cdn-media-1.freecodecamp.org/images/Htskzls1pGp98-X2mHmVy9tCj0cYXkiCrQ4t</a:t>
            </a:r>
            <a:endParaRPr sz="12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filter: 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[ 1, 0, 1,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0, 1, 0,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1, 0, 1 ]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補充參考</a:t>
            </a:r>
            <a:endParaRPr sz="12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https://cdn-media-1.freecodecamp.org/images/gb08-2i83P5wPzs3SL-vosNb6Iur5kb5ZH43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2" name="Google Shape;1632;p138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卷積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案例補充: 尋找 X</a:t>
            </a:r>
            <a:endParaRPr sz="2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39"/>
          <p:cNvSpPr txBox="1"/>
          <p:nvPr/>
        </p:nvSpPr>
        <p:spPr>
          <a:xfrm>
            <a:off x="819250" y="1401750"/>
            <a:ext cx="7345800" cy="3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icrosoft JhengHei"/>
              <a:buChar char="●"/>
            </a:pPr>
            <a:r>
              <a:rPr lang="zh-TW" sz="2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下一頁的笑臉辨識操作中，</a:t>
            </a:r>
            <a:endParaRPr sz="2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icrosoft JhengHei"/>
              <a:buChar char="●"/>
            </a:pPr>
            <a:r>
              <a:rPr lang="zh-TW" sz="2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我們簡化圖案，讓每一“個” 卷積，就是一組卷積組。</a:t>
            </a:r>
            <a:endParaRPr sz="2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icrosoft JhengHei"/>
              <a:buChar char="●"/>
            </a:pPr>
            <a:r>
              <a:rPr lang="zh-TW" sz="2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請務必知道，每一個橘色匡的卷積都會掃過每一張輸入圖片。</a:t>
            </a:r>
            <a:endParaRPr sz="2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8" name="Google Shape;1638;p139"/>
          <p:cNvSpPr txBox="1"/>
          <p:nvPr/>
        </p:nvSpPr>
        <p:spPr>
          <a:xfrm>
            <a:off x="1224306" y="4431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找個網路來操練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40"/>
          <p:cNvSpPr txBox="1"/>
          <p:nvPr/>
        </p:nvSpPr>
        <p:spPr>
          <a:xfrm>
            <a:off x="100025" y="1512800"/>
            <a:ext cx="8951400" cy="356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模型：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4" name="Google Shape;1644;p140"/>
          <p:cNvSpPr txBox="1"/>
          <p:nvPr/>
        </p:nvSpPr>
        <p:spPr>
          <a:xfrm>
            <a:off x="163875" y="2054875"/>
            <a:ext cx="1525500" cy="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輸入：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一張 16*16 照片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目標偵測有沒有臉型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5" name="Google Shape;1645;p140"/>
          <p:cNvSpPr txBox="1"/>
          <p:nvPr/>
        </p:nvSpPr>
        <p:spPr>
          <a:xfrm>
            <a:off x="1816475" y="1915650"/>
            <a:ext cx="1662900" cy="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第一層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CNN: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具有四組 (3, 3) convolution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Conv2D(4)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6" name="Google Shape;1646;p140"/>
          <p:cNvSpPr txBox="1"/>
          <p:nvPr/>
        </p:nvSpPr>
        <p:spPr>
          <a:xfrm>
            <a:off x="3457575" y="1856800"/>
            <a:ext cx="1662900" cy="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第二層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Maxpooling: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(2, 2) 取樣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降低參數量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7" name="Google Shape;1647;p140"/>
          <p:cNvSpPr txBox="1"/>
          <p:nvPr/>
        </p:nvSpPr>
        <p:spPr>
          <a:xfrm>
            <a:off x="5120475" y="1894900"/>
            <a:ext cx="1662900" cy="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第三層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CNN: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具有二組 (3, 3) convolution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Conv2D(2)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8" name="Google Shape;1648;p140"/>
          <p:cNvSpPr txBox="1"/>
          <p:nvPr/>
        </p:nvSpPr>
        <p:spPr>
          <a:xfrm>
            <a:off x="6642750" y="1978675"/>
            <a:ext cx="1662900" cy="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第四層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CNN: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具有一組 (3, 3) convolution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Conv2D(1)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49" name="Google Shape;164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25" y="3619200"/>
            <a:ext cx="1278142" cy="12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375" y="3596550"/>
            <a:ext cx="517714" cy="12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800" y="3429000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600" y="3352800"/>
            <a:ext cx="10953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8400" y="3276600"/>
            <a:ext cx="11049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2200" y="3200400"/>
            <a:ext cx="1095375" cy="109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5" name="Google Shape;1655;p140"/>
          <p:cNvGrpSpPr/>
          <p:nvPr/>
        </p:nvGrpSpPr>
        <p:grpSpPr>
          <a:xfrm>
            <a:off x="4162863" y="2847975"/>
            <a:ext cx="581025" cy="2162175"/>
            <a:chOff x="4162863" y="2847975"/>
            <a:chExt cx="581025" cy="2162175"/>
          </a:xfrm>
        </p:grpSpPr>
        <p:pic>
          <p:nvPicPr>
            <p:cNvPr id="1656" name="Google Shape;1656;p1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72250" y="2847975"/>
              <a:ext cx="5715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7" name="Google Shape;1657;p1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167625" y="3381375"/>
              <a:ext cx="571500" cy="58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8" name="Google Shape;1658;p1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67625" y="3943350"/>
              <a:ext cx="571500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9" name="Google Shape;1659;p1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62863" y="4429125"/>
              <a:ext cx="581025" cy="581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0" name="Google Shape;1660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66350" y="3562350"/>
            <a:ext cx="381000" cy="67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1" name="Google Shape;1661;p140"/>
          <p:cNvGrpSpPr/>
          <p:nvPr/>
        </p:nvGrpSpPr>
        <p:grpSpPr>
          <a:xfrm>
            <a:off x="5665975" y="3276600"/>
            <a:ext cx="438150" cy="1093150"/>
            <a:chOff x="5589775" y="3276600"/>
            <a:chExt cx="438150" cy="1093150"/>
          </a:xfrm>
        </p:grpSpPr>
        <p:pic>
          <p:nvPicPr>
            <p:cNvPr id="1662" name="Google Shape;1662;p14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589775" y="3276600"/>
              <a:ext cx="438150" cy="42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3" name="Google Shape;1663;p14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599300" y="3950650"/>
              <a:ext cx="419100" cy="41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4" name="Google Shape;1664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90975" y="3676650"/>
            <a:ext cx="2857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17188" y="3705225"/>
            <a:ext cx="2762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24822" y="504825"/>
            <a:ext cx="1198917" cy="12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989739" y="504825"/>
            <a:ext cx="1217151" cy="12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8" name="Google Shape;1668;p140"/>
          <p:cNvCxnSpPr/>
          <p:nvPr/>
        </p:nvCxnSpPr>
        <p:spPr>
          <a:xfrm flipH="1" rot="10800000">
            <a:off x="2049750" y="4494250"/>
            <a:ext cx="458400" cy="63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9" name="Google Shape;1669;p140"/>
          <p:cNvCxnSpPr/>
          <p:nvPr/>
        </p:nvCxnSpPr>
        <p:spPr>
          <a:xfrm flipH="1" rot="10800000">
            <a:off x="2049750" y="4265650"/>
            <a:ext cx="458400" cy="63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70" name="Google Shape;1670;p140"/>
          <p:cNvCxnSpPr/>
          <p:nvPr/>
        </p:nvCxnSpPr>
        <p:spPr>
          <a:xfrm flipH="1" rot="10800000">
            <a:off x="1980000" y="3873450"/>
            <a:ext cx="458400" cy="63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71" name="Google Shape;1671;p140"/>
          <p:cNvCxnSpPr>
            <a:endCxn id="1654" idx="1"/>
          </p:cNvCxnSpPr>
          <p:nvPr/>
        </p:nvCxnSpPr>
        <p:spPr>
          <a:xfrm flipH="1" rot="10800000">
            <a:off x="1980000" y="3748088"/>
            <a:ext cx="382200" cy="108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72" name="Google Shape;1672;p140"/>
          <p:cNvCxnSpPr/>
          <p:nvPr/>
        </p:nvCxnSpPr>
        <p:spPr>
          <a:xfrm flipH="1" rot="10800000">
            <a:off x="3717575" y="3976675"/>
            <a:ext cx="397200" cy="21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73" name="Google Shape;1673;p140"/>
          <p:cNvCxnSpPr/>
          <p:nvPr/>
        </p:nvCxnSpPr>
        <p:spPr>
          <a:xfrm>
            <a:off x="4780288" y="3878281"/>
            <a:ext cx="8214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674" name="Google Shape;1674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681788" y="500063"/>
            <a:ext cx="1266825" cy="124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5" name="Google Shape;1675;p140"/>
          <p:cNvCxnSpPr/>
          <p:nvPr/>
        </p:nvCxnSpPr>
        <p:spPr>
          <a:xfrm>
            <a:off x="6532888" y="3852819"/>
            <a:ext cx="8214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41"/>
          <p:cNvSpPr txBox="1"/>
          <p:nvPr>
            <p:ph idx="1" type="body"/>
          </p:nvPr>
        </p:nvSpPr>
        <p:spPr>
          <a:xfrm>
            <a:off x="1278450" y="1116150"/>
            <a:ext cx="70389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Microsoft JhengHei"/>
              <a:buChar char="●"/>
            </a:pPr>
            <a:r>
              <a:rPr lang="zh-TW" sz="22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清楚走過每一個步驟後，終於瞭解了 CNN運作了。</a:t>
            </a:r>
            <a:endParaRPr sz="22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Microsoft JhengHei"/>
              <a:buChar char="●"/>
            </a:pPr>
            <a:r>
              <a:rPr lang="zh-TW" sz="22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現在務必請各位同學好好思索，每一次卷積操作後的物理意義，到底在作什麼。</a:t>
            </a:r>
            <a:endParaRPr sz="22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Microsoft JhengHei"/>
              <a:buChar char="●"/>
            </a:pPr>
            <a:r>
              <a:rPr lang="zh-TW" sz="22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為什麼一組卷積去掃每一張圖，然後同位子的內積（卷積結果）要加成一個值？他蘊含了什麼資訊？</a:t>
            </a:r>
            <a:endParaRPr sz="22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Microsoft JhengHei"/>
              <a:buChar char="●"/>
            </a:pPr>
            <a:r>
              <a:rPr lang="zh-TW" sz="22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多想幾次，每一次都會有更多的了解，然後就成了 CNN專家了！</a:t>
            </a:r>
            <a:endParaRPr sz="22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1" name="Google Shape;1681;p141"/>
          <p:cNvSpPr txBox="1"/>
          <p:nvPr/>
        </p:nvSpPr>
        <p:spPr>
          <a:xfrm>
            <a:off x="1224306" y="4431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71600"/>
            <a:ext cx="82105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142"/>
          <p:cNvSpPr txBox="1"/>
          <p:nvPr/>
        </p:nvSpPr>
        <p:spPr>
          <a:xfrm>
            <a:off x="1224306" y="671763"/>
            <a:ext cx="7919700" cy="603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385763" rotWithShape="0" algn="bl" dir="360000" dist="457200">
              <a:srgbClr val="EFEFEF"/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CC412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補充</a:t>
            </a:r>
            <a:endParaRPr sz="2400">
              <a:solidFill>
                <a:srgbClr val="CC41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43"/>
          <p:cNvSpPr txBox="1"/>
          <p:nvPr/>
        </p:nvSpPr>
        <p:spPr>
          <a:xfrm>
            <a:off x="300250" y="1071750"/>
            <a:ext cx="489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【參數第一問：三寶參數計算】</a:t>
            </a:r>
            <a:endParaRPr sz="180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【參數第二問:　1 * 1 Convolution】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【參數第三問: </a:t>
            </a:r>
            <a:r>
              <a:rPr lang="zh-TW" sz="1800" u="sng">
                <a:solidFill>
                  <a:srgbClr val="FF0000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</a:t>
            </a:r>
            <a:r>
              <a:rPr lang="zh-TW" sz="18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 與 flatten】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</a:rPr>
              <a:t>maxpooling 不是說好降低參數嗎？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【CNN 的基礎：卷積介紹】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93" name="Google Shape;1693;p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9950" y="980400"/>
            <a:ext cx="256222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143"/>
          <p:cNvSpPr/>
          <p:nvPr/>
        </p:nvSpPr>
        <p:spPr>
          <a:xfrm>
            <a:off x="7968300" y="0"/>
            <a:ext cx="1175700" cy="6735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335B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補充</a:t>
            </a:r>
            <a:endParaRPr sz="24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44"/>
          <p:cNvSpPr txBox="1"/>
          <p:nvPr/>
        </p:nvSpPr>
        <p:spPr>
          <a:xfrm>
            <a:off x="789125" y="1140875"/>
            <a:ext cx="7720200" cy="3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50">
                <a:solidFill>
                  <a:srgbClr val="050505"/>
                </a:solidFill>
                <a:highlight>
                  <a:srgbClr val="FFFFFF"/>
                </a:highlight>
              </a:rPr>
              <a:t>【參數第三問: maxpooling 與 flatten】</a:t>
            </a:r>
            <a:endParaRPr sz="20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50">
                <a:solidFill>
                  <a:srgbClr val="050505"/>
                </a:solidFill>
                <a:highlight>
                  <a:srgbClr val="FFFFFF"/>
                </a:highlight>
              </a:rPr>
              <a:t>這裡有三個可以引發的問題，都不算難，但是大家可能在學習中沒有想過...</a:t>
            </a:r>
            <a:endParaRPr sz="20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50">
                <a:solidFill>
                  <a:srgbClr val="050505"/>
                </a:solidFill>
                <a:highlight>
                  <a:srgbClr val="FFFFFF"/>
                </a:highlight>
              </a:rPr>
              <a:t>1.) maxpooling 層與 flatten 層 都沒有參數，為什麼? 為什麼? </a:t>
            </a:r>
            <a:endParaRPr sz="20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50">
                <a:solidFill>
                  <a:srgbClr val="050505"/>
                </a:solidFill>
                <a:highlight>
                  <a:srgbClr val="FFFFFF"/>
                </a:highlight>
              </a:rPr>
              <a:t>2.) maxpooling 說好是要降低參數，可是，他前面的 CNN 層跟他後面的 CNN 層都沒有因為 加入 maxpooling 層或移除 maxpooling 層而減少，是老師騙人還是老師弄錯了?</a:t>
            </a:r>
            <a:endParaRPr sz="20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50">
                <a:solidFill>
                  <a:srgbClr val="050505"/>
                </a:solidFill>
                <a:highlight>
                  <a:srgbClr val="FFFFFF"/>
                </a:highlight>
              </a:rPr>
              <a:t>3.) flatten 層跟 Dense 層那裏不一樣了?</a:t>
            </a:r>
            <a:endParaRPr sz="2050">
              <a:solidFill>
                <a:srgbClr val="05050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45"/>
          <p:cNvSpPr txBox="1"/>
          <p:nvPr/>
        </p:nvSpPr>
        <p:spPr>
          <a:xfrm>
            <a:off x="1272875" y="2571750"/>
            <a:ext cx="33372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- DNN，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model.add(Denes(256))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model.add(Dense(128))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那麼後面這一層的參數計算是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256*128+128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</p:txBody>
      </p:sp>
      <p:sp>
        <p:nvSpPr>
          <p:cNvPr id="1705" name="Google Shape;1705;p145"/>
          <p:cNvSpPr txBox="1"/>
          <p:nvPr/>
        </p:nvSpPr>
        <p:spPr>
          <a:xfrm>
            <a:off x="1272875" y="0"/>
            <a:ext cx="35085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- CNN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model.add(Conv2D(128,(3,3)))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model.add(Conv2d(64(3,3)))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那麼後面這一層的參數計算是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128*3*3*64+64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</p:txBody>
      </p:sp>
      <p:sp>
        <p:nvSpPr>
          <p:cNvPr id="1706" name="Google Shape;1706;p145"/>
          <p:cNvSpPr txBox="1"/>
          <p:nvPr/>
        </p:nvSpPr>
        <p:spPr>
          <a:xfrm>
            <a:off x="5152575" y="402150"/>
            <a:ext cx="35085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- RNN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model.add(LSTM(64))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model.add(LSTM(128))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那麼後面這一層的參數計算是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050505"/>
                </a:solidFill>
                <a:highlight>
                  <a:srgbClr val="FFFFFF"/>
                </a:highlight>
              </a:rPr>
              <a:t>((64+128)*128+128)*4</a:t>
            </a:r>
            <a:endParaRPr sz="1750">
              <a:solidFill>
                <a:srgbClr val="05050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46"/>
          <p:cNvSpPr txBox="1"/>
          <p:nvPr>
            <p:ph idx="1" type="body"/>
          </p:nvPr>
        </p:nvSpPr>
        <p:spPr>
          <a:xfrm>
            <a:off x="1667300" y="1065600"/>
            <a:ext cx="5644800" cy="4077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b="1" lang="zh-TW" sz="2000">
                <a:solidFill>
                  <a:srgbClr val="5E69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卷積神經網路 CNN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CNN 原件與架構介紹</a:t>
            </a:r>
            <a:endParaRPr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數學與運作探討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4.3 特徵萃取與分類網路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程式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13" name="Google Shape;17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13" y="34004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3"/>
          <p:cNvSpPr txBox="1"/>
          <p:nvPr/>
        </p:nvSpPr>
        <p:spPr>
          <a:xfrm>
            <a:off x="37631" y="73440"/>
            <a:ext cx="15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處理問題的方法 y =  f(x) 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93"/>
          <p:cNvSpPr txBox="1"/>
          <p:nvPr/>
        </p:nvSpPr>
        <p:spPr>
          <a:xfrm>
            <a:off x="22706" y="680940"/>
            <a:ext cx="109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機器學習的方法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93"/>
          <p:cNvSpPr txBox="1"/>
          <p:nvPr/>
        </p:nvSpPr>
        <p:spPr>
          <a:xfrm>
            <a:off x="436463" y="373590"/>
            <a:ext cx="1224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採用機器學習的條件</a:t>
            </a:r>
            <a:endParaRPr sz="8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93"/>
          <p:cNvSpPr txBox="1"/>
          <p:nvPr/>
        </p:nvSpPr>
        <p:spPr>
          <a:xfrm>
            <a:off x="1299769" y="680940"/>
            <a:ext cx="212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找一個模型 y = a x</a:t>
            </a:r>
            <a:r>
              <a:rPr baseline="30000"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  + b x + c 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93"/>
          <p:cNvSpPr txBox="1"/>
          <p:nvPr/>
        </p:nvSpPr>
        <p:spPr>
          <a:xfrm>
            <a:off x="1299769" y="928234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定義好壞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93"/>
          <p:cNvSpPr txBox="1"/>
          <p:nvPr/>
        </p:nvSpPr>
        <p:spPr>
          <a:xfrm>
            <a:off x="1299769" y="1228384"/>
            <a:ext cx="1849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y = 2.7  x</a:t>
            </a:r>
            <a:r>
              <a:rPr baseline="30000"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  - 2 x + 32.1 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93"/>
          <p:cNvSpPr txBox="1"/>
          <p:nvPr/>
        </p:nvSpPr>
        <p:spPr>
          <a:xfrm>
            <a:off x="22706" y="1690084"/>
            <a:ext cx="109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深度學習的方法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93"/>
          <p:cNvSpPr txBox="1"/>
          <p:nvPr/>
        </p:nvSpPr>
        <p:spPr>
          <a:xfrm>
            <a:off x="1299769" y="1783028"/>
            <a:ext cx="168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DNN 初略模仿大腦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93"/>
          <p:cNvSpPr txBox="1"/>
          <p:nvPr/>
        </p:nvSpPr>
        <p:spPr>
          <a:xfrm>
            <a:off x="1564000" y="2052348"/>
            <a:ext cx="1629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神經元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作 weighted sum + 開關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93"/>
          <p:cNvSpPr txBox="1"/>
          <p:nvPr/>
        </p:nvSpPr>
        <p:spPr>
          <a:xfrm>
            <a:off x="1564000" y="2846275"/>
            <a:ext cx="1585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神經元組成神經元層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六層傳遞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8" name="Google Shape;56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44" y="2176119"/>
            <a:ext cx="1092151" cy="752558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3"/>
          <p:cNvSpPr txBox="1"/>
          <p:nvPr/>
        </p:nvSpPr>
        <p:spPr>
          <a:xfrm>
            <a:off x="1299769" y="3411597"/>
            <a:ext cx="103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Loss Function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93"/>
          <p:cNvSpPr txBox="1"/>
          <p:nvPr/>
        </p:nvSpPr>
        <p:spPr>
          <a:xfrm>
            <a:off x="1616831" y="3635228"/>
            <a:ext cx="13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mean square error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93"/>
          <p:cNvSpPr txBox="1"/>
          <p:nvPr/>
        </p:nvSpPr>
        <p:spPr>
          <a:xfrm>
            <a:off x="1616831" y="3821078"/>
            <a:ext cx="13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cross-entropy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93"/>
          <p:cNvSpPr txBox="1"/>
          <p:nvPr/>
        </p:nvSpPr>
        <p:spPr>
          <a:xfrm>
            <a:off x="1299769" y="4230559"/>
            <a:ext cx="141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用梯度下降法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3" name="Google Shape;57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114562"/>
            <a:ext cx="1157774" cy="7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977494"/>
            <a:ext cx="1157774" cy="7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93"/>
          <p:cNvSpPr txBox="1"/>
          <p:nvPr/>
        </p:nvSpPr>
        <p:spPr>
          <a:xfrm>
            <a:off x="3397275" y="33900"/>
            <a:ext cx="57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CNN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93"/>
          <p:cNvSpPr txBox="1"/>
          <p:nvPr/>
        </p:nvSpPr>
        <p:spPr>
          <a:xfrm>
            <a:off x="3899100" y="152513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圖形的特性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93"/>
          <p:cNvSpPr txBox="1"/>
          <p:nvPr/>
        </p:nvSpPr>
        <p:spPr>
          <a:xfrm>
            <a:off x="3899100" y="329555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CNN 模型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93"/>
          <p:cNvSpPr txBox="1"/>
          <p:nvPr/>
        </p:nvSpPr>
        <p:spPr>
          <a:xfrm>
            <a:off x="4823681" y="391205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(3,3) </a:t>
            </a:r>
            <a:r>
              <a:rPr lang="zh-TW" sz="9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矩陣</a:t>
            </a: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卷積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93"/>
          <p:cNvSpPr txBox="1"/>
          <p:nvPr/>
        </p:nvSpPr>
        <p:spPr>
          <a:xfrm>
            <a:off x="3899100" y="530930"/>
            <a:ext cx="103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Loss Function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93"/>
          <p:cNvSpPr txBox="1"/>
          <p:nvPr/>
        </p:nvSpPr>
        <p:spPr>
          <a:xfrm>
            <a:off x="3899100" y="716780"/>
            <a:ext cx="1418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用梯度下降法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93"/>
          <p:cNvSpPr txBox="1"/>
          <p:nvPr/>
        </p:nvSpPr>
        <p:spPr>
          <a:xfrm>
            <a:off x="1793075" y="2431791"/>
            <a:ext cx="148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relu, sigmoid, softmax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93"/>
          <p:cNvSpPr txBox="1"/>
          <p:nvPr/>
        </p:nvSpPr>
        <p:spPr>
          <a:xfrm>
            <a:off x="3397275" y="2712750"/>
            <a:ext cx="9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整個專案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3" name="Google Shape;58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508" y="2810534"/>
            <a:ext cx="2063524" cy="104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93"/>
          <p:cNvSpPr/>
          <p:nvPr/>
        </p:nvSpPr>
        <p:spPr>
          <a:xfrm>
            <a:off x="4981631" y="3148969"/>
            <a:ext cx="801600" cy="6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93"/>
          <p:cNvSpPr txBox="1"/>
          <p:nvPr/>
        </p:nvSpPr>
        <p:spPr>
          <a:xfrm>
            <a:off x="3397275" y="1538513"/>
            <a:ext cx="11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為什麼 DL 可行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93"/>
          <p:cNvSpPr txBox="1"/>
          <p:nvPr/>
        </p:nvSpPr>
        <p:spPr>
          <a:xfrm>
            <a:off x="3916763" y="1817569"/>
            <a:ext cx="2307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Universality: 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neurons, and layer works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93"/>
          <p:cNvSpPr txBox="1"/>
          <p:nvPr/>
        </p:nvSpPr>
        <p:spPr>
          <a:xfrm>
            <a:off x="3916763" y="2184778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fat and deep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93"/>
          <p:cNvSpPr txBox="1"/>
          <p:nvPr/>
        </p:nvSpPr>
        <p:spPr>
          <a:xfrm>
            <a:off x="3899100" y="2415638"/>
            <a:ext cx="23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small function:  speech example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93"/>
          <p:cNvSpPr txBox="1"/>
          <p:nvPr/>
        </p:nvSpPr>
        <p:spPr>
          <a:xfrm>
            <a:off x="6288450" y="33900"/>
            <a:ext cx="9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實作練習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93"/>
          <p:cNvSpPr txBox="1"/>
          <p:nvPr/>
        </p:nvSpPr>
        <p:spPr>
          <a:xfrm>
            <a:off x="6715706" y="214369"/>
            <a:ext cx="216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工具環境：Colab, python, keras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93"/>
          <p:cNvSpPr txBox="1"/>
          <p:nvPr/>
        </p:nvSpPr>
        <p:spPr>
          <a:xfrm>
            <a:off x="6715706" y="452663"/>
            <a:ext cx="216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程式基本架構：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	API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	data preprocessing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	model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	compile and fit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93"/>
          <p:cNvSpPr txBox="1"/>
          <p:nvPr/>
        </p:nvSpPr>
        <p:spPr>
          <a:xfrm>
            <a:off x="6715706" y="1366875"/>
            <a:ext cx="2549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基本分類：MNIST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資料不足：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Augmentation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transfer learning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Kaggle：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	MRI (Semantic Segmentation)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	face keypints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GAN、CycleGAN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Image Caption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93"/>
          <p:cNvSpPr txBox="1"/>
          <p:nvPr/>
        </p:nvSpPr>
        <p:spPr>
          <a:xfrm>
            <a:off x="6455850" y="2969775"/>
            <a:ext cx="9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End2End 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93"/>
          <p:cNvSpPr txBox="1"/>
          <p:nvPr/>
        </p:nvSpPr>
        <p:spPr>
          <a:xfrm>
            <a:off x="6715706" y="3159028"/>
            <a:ext cx="2166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輸入與輸出分析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硬 Train 一發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5" name="Google Shape;595;p93"/>
          <p:cNvSpPr txBox="1"/>
          <p:nvPr/>
        </p:nvSpPr>
        <p:spPr>
          <a:xfrm>
            <a:off x="3397275" y="3725166"/>
            <a:ext cx="80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訓練調参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93"/>
          <p:cNvSpPr txBox="1"/>
          <p:nvPr/>
        </p:nvSpPr>
        <p:spPr>
          <a:xfrm>
            <a:off x="3942375" y="4026609"/>
            <a:ext cx="2307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模型：層數、開關、參數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loss function 的選擇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進階梯度下降法：adam, sgd, batch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overfitting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93"/>
          <p:cNvSpPr txBox="1"/>
          <p:nvPr/>
        </p:nvSpPr>
        <p:spPr>
          <a:xfrm>
            <a:off x="3889447" y="1063843"/>
            <a:ext cx="14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CNN 的神經元呢？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93"/>
          <p:cNvSpPr txBox="1"/>
          <p:nvPr/>
        </p:nvSpPr>
        <p:spPr>
          <a:xfrm>
            <a:off x="3889447" y="1271977"/>
            <a:ext cx="14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FECEC"/>
                </a:solidFill>
                <a:latin typeface="Lato"/>
                <a:ea typeface="Lato"/>
                <a:cs typeface="Lato"/>
                <a:sym typeface="Lato"/>
              </a:rPr>
              <a:t>CNN 內部觀察 </a:t>
            </a:r>
            <a:endParaRPr sz="1100">
              <a:solidFill>
                <a:srgbClr val="DFECE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93"/>
          <p:cNvSpPr txBox="1"/>
          <p:nvPr/>
        </p:nvSpPr>
        <p:spPr>
          <a:xfrm>
            <a:off x="6455850" y="3620738"/>
            <a:ext cx="235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RNN, and self-supervised learning  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93"/>
          <p:cNvSpPr txBox="1"/>
          <p:nvPr/>
        </p:nvSpPr>
        <p:spPr>
          <a:xfrm>
            <a:off x="6715706" y="3896625"/>
            <a:ext cx="2355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LM, word embedding</a:t>
            </a:r>
            <a:b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history:  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seq2seq, attention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sel-attention, transformer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Bert, GPT...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93"/>
          <p:cNvSpPr txBox="1"/>
          <p:nvPr/>
        </p:nvSpPr>
        <p:spPr>
          <a:xfrm>
            <a:off x="6455850" y="4785075"/>
            <a:ext cx="235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RL</a:t>
            </a:r>
            <a:endParaRPr sz="11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2" name="Google Shape;602;p93"/>
          <p:cNvCxnSpPr/>
          <p:nvPr/>
        </p:nvCxnSpPr>
        <p:spPr>
          <a:xfrm>
            <a:off x="436650" y="4146747"/>
            <a:ext cx="308400" cy="46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93"/>
          <p:cNvSpPr/>
          <p:nvPr/>
        </p:nvSpPr>
        <p:spPr>
          <a:xfrm>
            <a:off x="100425" y="1729375"/>
            <a:ext cx="6326150" cy="3124025"/>
          </a:xfrm>
          <a:custGeom>
            <a:rect b="b" l="l" r="r" t="t"/>
            <a:pathLst>
              <a:path extrusionOk="0" h="124961" w="253046">
                <a:moveTo>
                  <a:pt x="0" y="0"/>
                </a:moveTo>
                <a:lnTo>
                  <a:pt x="125854" y="0"/>
                </a:lnTo>
                <a:lnTo>
                  <a:pt x="152631" y="22761"/>
                </a:lnTo>
                <a:lnTo>
                  <a:pt x="253046" y="22761"/>
                </a:lnTo>
                <a:lnTo>
                  <a:pt x="253046" y="83010"/>
                </a:lnTo>
                <a:lnTo>
                  <a:pt x="127192" y="83010"/>
                </a:lnTo>
                <a:lnTo>
                  <a:pt x="127192" y="124961"/>
                </a:lnTo>
                <a:lnTo>
                  <a:pt x="892" y="124961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4" name="Google Shape;604;p93"/>
          <p:cNvSpPr txBox="1"/>
          <p:nvPr/>
        </p:nvSpPr>
        <p:spPr>
          <a:xfrm>
            <a:off x="1405825" y="635975"/>
            <a:ext cx="6426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你能回答多少？</a:t>
            </a:r>
            <a:endParaRPr b="1" sz="4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93"/>
          <p:cNvSpPr/>
          <p:nvPr/>
        </p:nvSpPr>
        <p:spPr>
          <a:xfrm>
            <a:off x="1227300" y="3648425"/>
            <a:ext cx="1682400" cy="507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47"/>
          <p:cNvSpPr/>
          <p:nvPr/>
        </p:nvSpPr>
        <p:spPr>
          <a:xfrm>
            <a:off x="2453750" y="1252150"/>
            <a:ext cx="5062200" cy="3106800"/>
          </a:xfrm>
          <a:prstGeom prst="rect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9" name="Google Shape;171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9100"/>
            <a:ext cx="1837350" cy="18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47"/>
          <p:cNvSpPr/>
          <p:nvPr/>
        </p:nvSpPr>
        <p:spPr>
          <a:xfrm>
            <a:off x="2122550" y="2523050"/>
            <a:ext cx="3312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47"/>
          <p:cNvSpPr/>
          <p:nvPr/>
        </p:nvSpPr>
        <p:spPr>
          <a:xfrm>
            <a:off x="2648600" y="1860625"/>
            <a:ext cx="2435400" cy="205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特徵運算、萃取等</a:t>
            </a:r>
            <a:endParaRPr b="1" sz="3000"/>
          </a:p>
        </p:txBody>
      </p:sp>
      <p:sp>
        <p:nvSpPr>
          <p:cNvPr id="1722" name="Google Shape;1722;p147"/>
          <p:cNvSpPr/>
          <p:nvPr/>
        </p:nvSpPr>
        <p:spPr>
          <a:xfrm>
            <a:off x="5278850" y="2524438"/>
            <a:ext cx="3312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47"/>
          <p:cNvSpPr/>
          <p:nvPr/>
        </p:nvSpPr>
        <p:spPr>
          <a:xfrm>
            <a:off x="5655250" y="1860625"/>
            <a:ext cx="1630200" cy="205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分類器</a:t>
            </a:r>
            <a:endParaRPr b="1" sz="3000"/>
          </a:p>
        </p:txBody>
      </p:sp>
      <p:sp>
        <p:nvSpPr>
          <p:cNvPr id="1724" name="Google Shape;1724;p147"/>
          <p:cNvSpPr/>
          <p:nvPr/>
        </p:nvSpPr>
        <p:spPr>
          <a:xfrm>
            <a:off x="7429975" y="2523038"/>
            <a:ext cx="3312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47"/>
          <p:cNvSpPr/>
          <p:nvPr/>
        </p:nvSpPr>
        <p:spPr>
          <a:xfrm>
            <a:off x="8104925" y="2240600"/>
            <a:ext cx="935100" cy="93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FF"/>
                </a:solidFill>
              </a:rPr>
              <a:t>Y = 3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726" name="Google Shape;1726;p147"/>
          <p:cNvSpPr txBox="1"/>
          <p:nvPr/>
        </p:nvSpPr>
        <p:spPr>
          <a:xfrm>
            <a:off x="3799175" y="447425"/>
            <a:ext cx="2922300" cy="654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Lato"/>
                <a:ea typeface="Lato"/>
                <a:cs typeface="Lato"/>
                <a:sym typeface="Lato"/>
              </a:rPr>
              <a:t>Neural Network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7" name="Google Shape;1727;p147"/>
          <p:cNvSpPr/>
          <p:nvPr/>
        </p:nvSpPr>
        <p:spPr>
          <a:xfrm>
            <a:off x="2648600" y="1860625"/>
            <a:ext cx="2435400" cy="205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CNN, Maxpooling,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Dropout,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Flatten</a:t>
            </a:r>
            <a:endParaRPr b="1" sz="3000"/>
          </a:p>
        </p:txBody>
      </p:sp>
      <p:sp>
        <p:nvSpPr>
          <p:cNvPr id="1728" name="Google Shape;1728;p147"/>
          <p:cNvSpPr/>
          <p:nvPr/>
        </p:nvSpPr>
        <p:spPr>
          <a:xfrm>
            <a:off x="5655250" y="1860625"/>
            <a:ext cx="1630200" cy="205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Dense,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Softmax</a:t>
            </a:r>
            <a:endParaRPr b="1" sz="2800"/>
          </a:p>
        </p:txBody>
      </p:sp>
      <p:sp>
        <p:nvSpPr>
          <p:cNvPr id="1729" name="Google Shape;1729;p147"/>
          <p:cNvSpPr txBox="1"/>
          <p:nvPr/>
        </p:nvSpPr>
        <p:spPr>
          <a:xfrm>
            <a:off x="152400" y="3781150"/>
            <a:ext cx="21879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(,28,28, 1)</a:t>
            </a:r>
            <a:endParaRPr sz="23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48"/>
          <p:cNvSpPr/>
          <p:nvPr/>
        </p:nvSpPr>
        <p:spPr>
          <a:xfrm>
            <a:off x="2453750" y="1252150"/>
            <a:ext cx="5062200" cy="31068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5" name="Google Shape;173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25" y="604650"/>
            <a:ext cx="1837350" cy="18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148"/>
          <p:cNvSpPr/>
          <p:nvPr/>
        </p:nvSpPr>
        <p:spPr>
          <a:xfrm>
            <a:off x="2046350" y="3056450"/>
            <a:ext cx="3312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48"/>
          <p:cNvSpPr/>
          <p:nvPr/>
        </p:nvSpPr>
        <p:spPr>
          <a:xfrm>
            <a:off x="2648600" y="1860625"/>
            <a:ext cx="2435400" cy="2055600"/>
          </a:xfrm>
          <a:prstGeom prst="rect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特徵運算、萃取等</a:t>
            </a:r>
            <a:endParaRPr b="1" sz="3000"/>
          </a:p>
        </p:txBody>
      </p:sp>
      <p:sp>
        <p:nvSpPr>
          <p:cNvPr id="1738" name="Google Shape;1738;p148"/>
          <p:cNvSpPr/>
          <p:nvPr/>
        </p:nvSpPr>
        <p:spPr>
          <a:xfrm>
            <a:off x="5278850" y="2524438"/>
            <a:ext cx="3312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48"/>
          <p:cNvSpPr/>
          <p:nvPr/>
        </p:nvSpPr>
        <p:spPr>
          <a:xfrm>
            <a:off x="5655250" y="1860625"/>
            <a:ext cx="1630200" cy="2055600"/>
          </a:xfrm>
          <a:prstGeom prst="rect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分類器</a:t>
            </a:r>
            <a:endParaRPr b="1" sz="3000"/>
          </a:p>
        </p:txBody>
      </p:sp>
      <p:sp>
        <p:nvSpPr>
          <p:cNvPr id="1740" name="Google Shape;1740;p148"/>
          <p:cNvSpPr/>
          <p:nvPr/>
        </p:nvSpPr>
        <p:spPr>
          <a:xfrm>
            <a:off x="7429975" y="2523038"/>
            <a:ext cx="3312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48"/>
          <p:cNvSpPr/>
          <p:nvPr/>
        </p:nvSpPr>
        <p:spPr>
          <a:xfrm>
            <a:off x="8104925" y="2240600"/>
            <a:ext cx="935100" cy="93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FF"/>
                </a:solidFill>
              </a:rPr>
              <a:t>Y = 3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742" name="Google Shape;1742;p148"/>
          <p:cNvSpPr txBox="1"/>
          <p:nvPr/>
        </p:nvSpPr>
        <p:spPr>
          <a:xfrm>
            <a:off x="3799175" y="447425"/>
            <a:ext cx="29223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3" name="Google Shape;1743;p148"/>
          <p:cNvSpPr/>
          <p:nvPr/>
        </p:nvSpPr>
        <p:spPr>
          <a:xfrm>
            <a:off x="2648600" y="1860625"/>
            <a:ext cx="2435400" cy="2055600"/>
          </a:xfrm>
          <a:prstGeom prst="rect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Dense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1744" name="Google Shape;1744;p148"/>
          <p:cNvSpPr/>
          <p:nvPr/>
        </p:nvSpPr>
        <p:spPr>
          <a:xfrm>
            <a:off x="5655250" y="1860625"/>
            <a:ext cx="1630200" cy="2055600"/>
          </a:xfrm>
          <a:prstGeom prst="rect">
            <a:avLst/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Dense,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Softmax</a:t>
            </a:r>
            <a:endParaRPr b="1" sz="2800"/>
          </a:p>
        </p:txBody>
      </p:sp>
      <p:sp>
        <p:nvSpPr>
          <p:cNvPr id="1745" name="Google Shape;1745;p148"/>
          <p:cNvSpPr/>
          <p:nvPr/>
        </p:nvSpPr>
        <p:spPr>
          <a:xfrm rot="5400000">
            <a:off x="947600" y="2466500"/>
            <a:ext cx="331200" cy="3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48"/>
          <p:cNvSpPr txBox="1"/>
          <p:nvPr/>
        </p:nvSpPr>
        <p:spPr>
          <a:xfrm>
            <a:off x="417875" y="2900525"/>
            <a:ext cx="15597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(,784)</a:t>
            </a:r>
            <a:endParaRPr sz="30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49"/>
          <p:cNvSpPr txBox="1"/>
          <p:nvPr/>
        </p:nvSpPr>
        <p:spPr>
          <a:xfrm>
            <a:off x="620775" y="642938"/>
            <a:ext cx="809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3" name="Google Shape;1753;p149"/>
          <p:cNvSpPr txBox="1"/>
          <p:nvPr>
            <p:ph idx="4294967295" type="body"/>
          </p:nvPr>
        </p:nvSpPr>
        <p:spPr>
          <a:xfrm>
            <a:off x="311700" y="531430"/>
            <a:ext cx="8520600" cy="40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zh-TW" sz="2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CNN_0_MNIST-CNN_Lin_Pro.ipynb</a:t>
            </a:r>
            <a:endParaRPr sz="25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zh-TW" sz="25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可以玩一玩Teachable Machine</a:t>
            </a:r>
            <a:endParaRPr sz="25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zh-TW" sz="2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CNN_1_Augmentation_small-datasets.ipynb</a:t>
            </a:r>
            <a:r>
              <a:rPr lang="zh-TW"/>
              <a:t> </a:t>
            </a:r>
            <a:r>
              <a:rPr lang="zh-TW" sz="25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資料zip檔案區</a:t>
            </a:r>
            <a:endParaRPr sz="2500">
              <a:solidFill>
                <a:srgbClr val="000000"/>
              </a:solidFill>
            </a:endParaRPr>
          </a:p>
          <a:p>
            <a:pPr indent="-292100" lvl="0" marL="3429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zh-TW" sz="2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CNN_1_TransferLearning_ResNet50_Cat_Dog.ipynb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139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8761D"/>
              </a:buClr>
              <a:buSzPts val="600"/>
              <a:buChar char="-"/>
            </a:pPr>
            <a:r>
              <a:t/>
            </a:r>
            <a:endParaRPr sz="19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49"/>
          <p:cNvSpPr txBox="1"/>
          <p:nvPr/>
        </p:nvSpPr>
        <p:spPr>
          <a:xfrm>
            <a:off x="354731" y="166275"/>
            <a:ext cx="37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CNN and Transfer Learning</a:t>
            </a:r>
            <a:endParaRPr b="1" sz="2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5" name="Google Shape;1755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775" y="3352863"/>
            <a:ext cx="432435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49"/>
          <p:cNvSpPr txBox="1"/>
          <p:nvPr/>
        </p:nvSpPr>
        <p:spPr>
          <a:xfrm>
            <a:off x="4052200" y="4496725"/>
            <a:ext cx="4324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150">
                <a:solidFill>
                  <a:srgbClr val="FF0000"/>
                </a:solidFill>
              </a:rPr>
              <a:t>include_top</a:t>
            </a:r>
            <a:r>
              <a:rPr b="1" lang="zh-TW" sz="1150">
                <a:solidFill>
                  <a:srgbClr val="FF0000"/>
                </a:solidFill>
              </a:rPr>
              <a:t>: whether to include the 3 fully-connected layers at the top of the network.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57" name="Google Shape;1757;p149"/>
          <p:cNvSpPr/>
          <p:nvPr/>
        </p:nvSpPr>
        <p:spPr>
          <a:xfrm>
            <a:off x="4052200" y="3336925"/>
            <a:ext cx="519900" cy="115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49"/>
          <p:cNvSpPr txBox="1"/>
          <p:nvPr/>
        </p:nvSpPr>
        <p:spPr>
          <a:xfrm>
            <a:off x="68200" y="4598425"/>
            <a:ext cx="110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150">
                <a:solidFill>
                  <a:srgbClr val="FF0000"/>
                </a:solidFill>
              </a:rPr>
              <a:t>input_shape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50"/>
          <p:cNvSpPr/>
          <p:nvPr/>
        </p:nvSpPr>
        <p:spPr>
          <a:xfrm>
            <a:off x="6070550" y="3368325"/>
            <a:ext cx="2531400" cy="943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Language Model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Word Embedding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RNN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Seq2Seq + Attention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Pre_train Model</a:t>
            </a:r>
            <a:endParaRPr sz="900">
              <a:solidFill>
                <a:schemeClr val="lt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LAS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64" name="Google Shape;1764;p150"/>
          <p:cNvSpPr txBox="1"/>
          <p:nvPr/>
        </p:nvSpPr>
        <p:spPr>
          <a:xfrm>
            <a:off x="282725" y="159400"/>
            <a:ext cx="14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關於人工智慧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5" name="Google Shape;1765;p150"/>
          <p:cNvSpPr/>
          <p:nvPr/>
        </p:nvSpPr>
        <p:spPr>
          <a:xfrm>
            <a:off x="1557500" y="236975"/>
            <a:ext cx="1296900" cy="465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中文房間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弱 AI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機器學習是根據資料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66" name="Google Shape;1766;p150"/>
          <p:cNvSpPr txBox="1"/>
          <p:nvPr/>
        </p:nvSpPr>
        <p:spPr>
          <a:xfrm>
            <a:off x="282725" y="976925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關於學習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7" name="Google Shape;1767;p150"/>
          <p:cNvSpPr/>
          <p:nvPr/>
        </p:nvSpPr>
        <p:spPr>
          <a:xfrm>
            <a:off x="1557500" y="976925"/>
            <a:ext cx="1296900" cy="65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機器學習的框架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	找一個 f*(x)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梯度下降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反向傳遞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68" name="Google Shape;1768;p150"/>
          <p:cNvSpPr txBox="1"/>
          <p:nvPr/>
        </p:nvSpPr>
        <p:spPr>
          <a:xfrm>
            <a:off x="282725" y="3057450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機器學習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9" name="Google Shape;1769;p150"/>
          <p:cNvSpPr/>
          <p:nvPr/>
        </p:nvSpPr>
        <p:spPr>
          <a:xfrm>
            <a:off x="1535325" y="2979875"/>
            <a:ext cx="2139300" cy="1803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Sklearn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toy datasets template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KNN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Linear: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Linear Regression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Logistic Regression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Tree: Decision Tree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Ensemble: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RandomForest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Adaboost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Kmeans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PCA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70" name="Google Shape;1770;p150"/>
          <p:cNvSpPr txBox="1"/>
          <p:nvPr/>
        </p:nvSpPr>
        <p:spPr>
          <a:xfrm>
            <a:off x="282715" y="1940975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補充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1" name="Google Shape;1771;p150"/>
          <p:cNvSpPr/>
          <p:nvPr/>
        </p:nvSpPr>
        <p:spPr>
          <a:xfrm>
            <a:off x="1535325" y="1792038"/>
            <a:ext cx="2305800" cy="110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Entropy、MSE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Metrics: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Accuray,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Precise, Recall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ROC/AUC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照片資料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72" name="Google Shape;1772;p150"/>
          <p:cNvSpPr txBox="1"/>
          <p:nvPr/>
        </p:nvSpPr>
        <p:spPr>
          <a:xfrm>
            <a:off x="5050725" y="136625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DL 入門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3" name="Google Shape;1773;p150"/>
          <p:cNvSpPr/>
          <p:nvPr/>
        </p:nvSpPr>
        <p:spPr>
          <a:xfrm>
            <a:off x="6070550" y="136625"/>
            <a:ext cx="2531400" cy="1803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Neural Network: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Neuron: weighted sum + Activation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hidden layers vs. small function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梯度下降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反向傳遞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程式與參數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fine tuning: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loss function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batch szie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activation function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normalization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adaptive gradient descent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overfitting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74" name="Google Shape;1774;p150"/>
          <p:cNvSpPr txBox="1"/>
          <p:nvPr/>
        </p:nvSpPr>
        <p:spPr>
          <a:xfrm>
            <a:off x="5050725" y="2036250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CNN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5" name="Google Shape;1775;p150"/>
          <p:cNvSpPr/>
          <p:nvPr/>
        </p:nvSpPr>
        <p:spPr>
          <a:xfrm>
            <a:off x="6070550" y="1975950"/>
            <a:ext cx="2531400" cy="134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卷積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池化層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input channels vs. output feature maps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程式與參數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CNN inside and insight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</a:rPr>
              <a:t>延伸應用：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GAN (Voice conversion),  cyclegan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Style transfer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Segmentation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Yolo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76" name="Google Shape;1776;p150"/>
          <p:cNvSpPr txBox="1"/>
          <p:nvPr/>
        </p:nvSpPr>
        <p:spPr>
          <a:xfrm>
            <a:off x="5050725" y="3428624"/>
            <a:ext cx="1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fr. RNN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7" name="Google Shape;1777;p150"/>
          <p:cNvSpPr txBox="1"/>
          <p:nvPr/>
        </p:nvSpPr>
        <p:spPr>
          <a:xfrm>
            <a:off x="5050725" y="4259999"/>
            <a:ext cx="120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further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(option)</a:t>
            </a: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8" name="Google Shape;1778;p150"/>
          <p:cNvSpPr/>
          <p:nvPr/>
        </p:nvSpPr>
        <p:spPr>
          <a:xfrm>
            <a:off x="6070550" y="4363200"/>
            <a:ext cx="2531400" cy="569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Network attack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Compression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-"/>
            </a:pPr>
            <a:r>
              <a:rPr lang="zh-TW" sz="900">
                <a:solidFill>
                  <a:schemeClr val="lt1"/>
                </a:solidFill>
              </a:rPr>
              <a:t>Photo Expainable 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79" name="Google Shape;1779;p150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51"/>
          <p:cNvSpPr txBox="1"/>
          <p:nvPr>
            <p:ph idx="1" type="body"/>
          </p:nvPr>
        </p:nvSpPr>
        <p:spPr>
          <a:xfrm>
            <a:off x="1667300" y="1065600"/>
            <a:ext cx="5644800" cy="4077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卷積神經網路 CNN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7_2 </a:t>
            </a:r>
            <a:r>
              <a:rPr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程式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CNN程式的三個部分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6" name="Google Shape;178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13" y="34004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52"/>
          <p:cNvSpPr/>
          <p:nvPr/>
        </p:nvSpPr>
        <p:spPr>
          <a:xfrm>
            <a:off x="591124" y="2154951"/>
            <a:ext cx="1157700" cy="1449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插入套件</a:t>
            </a:r>
            <a:endParaRPr sz="16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讀取資料</a:t>
            </a:r>
            <a:endParaRPr sz="16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3" name="Google Shape;1793;p152"/>
          <p:cNvSpPr/>
          <p:nvPr/>
        </p:nvSpPr>
        <p:spPr>
          <a:xfrm>
            <a:off x="1932949" y="2154951"/>
            <a:ext cx="1157700" cy="1449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資料整理整形</a:t>
            </a:r>
            <a:endParaRPr b="1" sz="16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4" name="Google Shape;1794;p152"/>
          <p:cNvSpPr/>
          <p:nvPr/>
        </p:nvSpPr>
        <p:spPr>
          <a:xfrm>
            <a:off x="3274775" y="2154962"/>
            <a:ext cx="1157700" cy="1449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DNN 模型編寫</a:t>
            </a:r>
            <a:endParaRPr b="1"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5" name="Google Shape;1795;p152"/>
          <p:cNvSpPr/>
          <p:nvPr/>
        </p:nvSpPr>
        <p:spPr>
          <a:xfrm>
            <a:off x="5986951" y="2154943"/>
            <a:ext cx="1157700" cy="1449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訓練時間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6" name="Google Shape;1796;p152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所有過程</a:t>
            </a:r>
            <a:endParaRPr sz="2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7" name="Google Shape;1797;p152"/>
          <p:cNvSpPr/>
          <p:nvPr/>
        </p:nvSpPr>
        <p:spPr>
          <a:xfrm>
            <a:off x="7330026" y="2154943"/>
            <a:ext cx="1157700" cy="1449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8" name="Google Shape;1798;p152"/>
          <p:cNvSpPr/>
          <p:nvPr/>
        </p:nvSpPr>
        <p:spPr>
          <a:xfrm>
            <a:off x="4643863" y="2154962"/>
            <a:ext cx="1157700" cy="1449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確定損失函式與梯度下降法的技巧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9" name="Google Shape;1799;p152"/>
          <p:cNvSpPr txBox="1"/>
          <p:nvPr/>
        </p:nvSpPr>
        <p:spPr>
          <a:xfrm>
            <a:off x="304800" y="1447800"/>
            <a:ext cx="2095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 DNN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但是 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import CNN元件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00" name="Google Shape;1800;p152"/>
          <p:cNvSpPr txBox="1"/>
          <p:nvPr/>
        </p:nvSpPr>
        <p:spPr>
          <a:xfrm>
            <a:off x="1011800" y="3940275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strike="sng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X_test_image.reshape</a:t>
            </a:r>
            <a:endParaRPr sz="1500" strike="sng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np_utils.to_categorical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1" name="Google Shape;1801;p152"/>
          <p:cNvSpPr txBox="1"/>
          <p:nvPr/>
        </p:nvSpPr>
        <p:spPr>
          <a:xfrm>
            <a:off x="3026625" y="1582500"/>
            <a:ext cx="20955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model.add(</a:t>
            </a:r>
            <a:r>
              <a:rPr baseline="30000" lang="zh-TW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＊</a:t>
            </a:r>
            <a:r>
              <a:rPr lang="zh-TW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802" name="Google Shape;1802;p152"/>
          <p:cNvSpPr txBox="1"/>
          <p:nvPr/>
        </p:nvSpPr>
        <p:spPr>
          <a:xfrm>
            <a:off x="4616275" y="3940275"/>
            <a:ext cx="12129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 DNN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3" name="Google Shape;1803;p152"/>
          <p:cNvSpPr txBox="1"/>
          <p:nvPr/>
        </p:nvSpPr>
        <p:spPr>
          <a:xfrm>
            <a:off x="5986950" y="1398000"/>
            <a:ext cx="12129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 DNN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4" name="Google Shape;1804;p152"/>
          <p:cNvSpPr txBox="1"/>
          <p:nvPr/>
        </p:nvSpPr>
        <p:spPr>
          <a:xfrm>
            <a:off x="7359475" y="3940275"/>
            <a:ext cx="12129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 DNN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53"/>
          <p:cNvSpPr txBox="1"/>
          <p:nvPr/>
        </p:nvSpPr>
        <p:spPr>
          <a:xfrm>
            <a:off x="729775" y="1087725"/>
            <a:ext cx="70461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 u="sng">
                <a:latin typeface="Microsoft JhengHei"/>
                <a:ea typeface="Microsoft JhengHei"/>
                <a:cs typeface="Microsoft JhengHei"/>
                <a:sym typeface="Microsoft JhengHei"/>
              </a:rPr>
              <a:t>非深度學習部分</a:t>
            </a:r>
            <a:endParaRPr b="1" sz="1600" u="sng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資料讀取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資料整形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 u="sng">
                <a:latin typeface="Microsoft JhengHei"/>
                <a:ea typeface="Microsoft JhengHei"/>
                <a:cs typeface="Microsoft JhengHei"/>
                <a:sym typeface="Microsoft JhengHei"/>
              </a:rPr>
              <a:t>深度學習部分</a:t>
            </a:r>
            <a:endParaRPr b="1" sz="1600" u="sng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AutoNum type="arabicPeriod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利用 keras.models.Sequential 建立模型，其中會有很多層。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icrosoft JhengHei"/>
              <a:buChar char="○"/>
            </a:pPr>
            <a:r>
              <a:rPr b="1" lang="zh-TW" sz="16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 = Sequential()</a:t>
            </a:r>
            <a:endParaRPr b="1" sz="16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AutoNum type="arabicPeriod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在上述 1. 中的模型，就是一些線路連接，沒有智慧，根據先前章節知悉，需要設定好 lost function 與 gradient decent，才是指明了要如何去優化。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icrosoft JhengHei"/>
              <a:buChar char="○"/>
            </a:pPr>
            <a:r>
              <a:rPr b="1" lang="zh-TW" sz="16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modle.compile()</a:t>
            </a:r>
            <a:endParaRPr b="1" sz="16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AutoNum type="arabicPeriod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有了 1. 與 2. 後就可以開始輸入資料訓練了。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icrosoft JhengHei"/>
              <a:buChar char="○"/>
            </a:pPr>
            <a:r>
              <a:rPr b="1" lang="zh-TW" sz="16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model.fit()</a:t>
            </a:r>
            <a:endParaRPr b="1" sz="16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0" name="Google Shape;1810;p153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MNIST 程式的步驟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1" name="Google Shape;1811;p153"/>
          <p:cNvSpPr/>
          <p:nvPr/>
        </p:nvSpPr>
        <p:spPr>
          <a:xfrm>
            <a:off x="7453750" y="2337950"/>
            <a:ext cx="1470900" cy="83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Done</a:t>
            </a:r>
            <a:endParaRPr/>
          </a:p>
        </p:txBody>
      </p:sp>
      <p:sp>
        <p:nvSpPr>
          <p:cNvPr id="1812" name="Google Shape;1812;p153"/>
          <p:cNvSpPr/>
          <p:nvPr/>
        </p:nvSpPr>
        <p:spPr>
          <a:xfrm>
            <a:off x="7693825" y="3336117"/>
            <a:ext cx="1470900" cy="83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 DNN</a:t>
            </a:r>
            <a:endParaRPr/>
          </a:p>
        </p:txBody>
      </p:sp>
      <p:sp>
        <p:nvSpPr>
          <p:cNvPr id="1813" name="Google Shape;1813;p153"/>
          <p:cNvSpPr/>
          <p:nvPr/>
        </p:nvSpPr>
        <p:spPr>
          <a:xfrm>
            <a:off x="7693825" y="4305525"/>
            <a:ext cx="1470900" cy="83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 DNN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54"/>
          <p:cNvSpPr txBox="1"/>
          <p:nvPr/>
        </p:nvSpPr>
        <p:spPr>
          <a:xfrm>
            <a:off x="806325" y="1087725"/>
            <a:ext cx="7674300" cy="1729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keras.utils import np_utils 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keras.datasets import mnist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keras.models import Sequential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keras.layers import Dense, Dropout, Conv2D, Flatten, MaxPooling2D</a:t>
            </a:r>
            <a:endParaRPr b="1" sz="16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(X_train_image, y_train_label),(X_test_image, y_test_label) = mnist.load_data()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9" name="Google Shape;1819;p154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MNIST 程式的步驟: 插入套件、讀取資料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0" name="Google Shape;1820;p154"/>
          <p:cNvSpPr txBox="1"/>
          <p:nvPr/>
        </p:nvSpPr>
        <p:spPr>
          <a:xfrm>
            <a:off x="806325" y="2764125"/>
            <a:ext cx="76743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 DNN</a:t>
            </a:r>
            <a:endParaRPr sz="160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我們將資料分成 train 與 test 兩組，每一組都有圖像，還有答案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也就是說 ，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icrosoft JhengHei"/>
              <a:buChar char="●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train_data 有 (X_train_image, y_train_label) 是用來訓練用，可以幫助在模型中運作，每重新看一次訓練資料集的所有資料，我們就會修正模型中的參數值去形成一個更好的更精準的結果。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300"/>
              <a:buFont typeface="Microsoft JhengHei"/>
              <a:buChar char="●"/>
            </a:pPr>
            <a:r>
              <a:rPr lang="zh-TW" sz="1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test_data 有 (X_test_image, y_test_label) 是在訓練告一段落時，驗證我們挑出來的參數是不是真的如訓練中表現那麼好。這組資料絕不要進入 Gradient Descent 的參數修正過程，不然就會失去其客觀性。</a:t>
            </a:r>
            <a:endParaRPr sz="1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55"/>
          <p:cNvSpPr txBox="1"/>
          <p:nvPr/>
        </p:nvSpPr>
        <p:spPr>
          <a:xfrm>
            <a:off x="862114" y="1021730"/>
            <a:ext cx="7674300" cy="20337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X_Train = X_train_image.reshape(X_train_sample,28,28,1).astype('float32')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X_Test = X_test_image.reshape(X_test_sample,28,28,1).astype('float32')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X_Train = X_Train/255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X_Test = X_Test/255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y_Train = np_utils.to_categorical(y_train_label)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y_Test = np_utils.to_categorical(y_test_label)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6" name="Google Shape;1826;p155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MNIST 程式的步驟: 資料整理整形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7" name="Google Shape;1827;p155"/>
          <p:cNvSpPr txBox="1"/>
          <p:nvPr/>
        </p:nvSpPr>
        <p:spPr>
          <a:xfrm>
            <a:off x="806325" y="3009825"/>
            <a:ext cx="79197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前兩行與 DNN 不一樣。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DNN是要把資料變成一維。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吃二維資料，通常處理圖片，所以需要輸入有幾張 ＂色片＂：	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彩色有 RGB 三張色片，黑白/灰階只有一張色片。</a:t>
            </a:r>
            <a:endParaRPr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5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所以我們將原本 (28,28) 的圖片修正為 (28,28,1)</a:t>
            </a:r>
            <a:endParaRPr sz="15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75" y="2454930"/>
            <a:ext cx="2753134" cy="65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546" y="2075426"/>
            <a:ext cx="2150799" cy="1418566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56"/>
          <p:cNvSpPr/>
          <p:nvPr/>
        </p:nvSpPr>
        <p:spPr>
          <a:xfrm>
            <a:off x="3152355" y="2454933"/>
            <a:ext cx="416700" cy="47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56"/>
          <p:cNvSpPr/>
          <p:nvPr/>
        </p:nvSpPr>
        <p:spPr>
          <a:xfrm>
            <a:off x="5922699" y="2454933"/>
            <a:ext cx="416700" cy="47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56"/>
          <p:cNvSpPr txBox="1"/>
          <p:nvPr/>
        </p:nvSpPr>
        <p:spPr>
          <a:xfrm>
            <a:off x="6770072" y="2465594"/>
            <a:ext cx="12966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3, 4, 3, 9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38" name="Google Shape;1838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011" y="3600364"/>
            <a:ext cx="8668212" cy="9516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56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MNIST 程式          </a:t>
            </a:r>
            <a:r>
              <a:rPr lang="zh-TW" sz="230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 u="sng">
                <a:solidFill>
                  <a:schemeClr val="hlink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  <a:hlinkClick r:id="rId6"/>
              </a:rPr>
              <a:t>3_4_Lin_pro_MNIST-CNN.ipynb</a:t>
            </a:r>
            <a:r>
              <a:rPr lang="zh-TW" sz="1800" u="sng">
                <a:solidFill>
                  <a:schemeClr val="hlink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 sz="1800">
              <a:solidFill>
                <a:srgbClr val="0C0C0C"/>
              </a:solidFill>
              <a:highlight>
                <a:srgbClr val="FFFFFF"/>
              </a:highlight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 sz="2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0" name="Google Shape;1840;p156"/>
          <p:cNvSpPr/>
          <p:nvPr/>
        </p:nvSpPr>
        <p:spPr>
          <a:xfrm>
            <a:off x="7693825" y="1126317"/>
            <a:ext cx="1470900" cy="83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 DNN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4"/>
          <p:cNvSpPr txBox="1"/>
          <p:nvPr>
            <p:ph idx="12" type="sldNum"/>
          </p:nvPr>
        </p:nvSpPr>
        <p:spPr>
          <a:xfrm>
            <a:off x="8128000" y="4853028"/>
            <a:ext cx="730500" cy="20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11" name="Google Shape;611;p94"/>
          <p:cNvGrpSpPr/>
          <p:nvPr/>
        </p:nvGrpSpPr>
        <p:grpSpPr>
          <a:xfrm>
            <a:off x="1444550" y="1115683"/>
            <a:ext cx="6141862" cy="3313692"/>
            <a:chOff x="987146" y="1569771"/>
            <a:chExt cx="10217704" cy="5148682"/>
          </a:xfrm>
        </p:grpSpPr>
        <p:sp>
          <p:nvSpPr>
            <p:cNvPr id="612" name="Google Shape;612;p94"/>
            <p:cNvSpPr/>
            <p:nvPr/>
          </p:nvSpPr>
          <p:spPr>
            <a:xfrm>
              <a:off x="987146" y="1887854"/>
              <a:ext cx="10217700" cy="4830600"/>
            </a:xfrm>
            <a:prstGeom prst="roundRect">
              <a:avLst>
                <a:gd fmla="val 16667" name="adj"/>
              </a:avLst>
            </a:prstGeom>
            <a:solidFill>
              <a:srgbClr val="E1F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rabicPeriod"/>
              </a:pPr>
              <a:r>
                <a:rPr lang="zh-TW" sz="1300">
                  <a:solidFill>
                    <a:srgbClr val="434343"/>
                  </a:solidFill>
                </a:rPr>
                <a:t>深度學習進行了特徵擷取</a:t>
              </a:r>
              <a:endParaRPr sz="1300">
                <a:solidFill>
                  <a:srgbClr val="434343"/>
                </a:solidFill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rabicPeriod"/>
              </a:pPr>
              <a:r>
                <a:rPr lang="zh-TW" sz="1300">
                  <a:solidFill>
                    <a:srgbClr val="434343"/>
                  </a:solidFill>
                </a:rPr>
                <a:t>深度學習的資料安排</a:t>
              </a:r>
              <a:endParaRPr sz="1300">
                <a:solidFill>
                  <a:srgbClr val="434343"/>
                </a:solidFill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rabicPeriod"/>
              </a:pPr>
              <a:r>
                <a:rPr lang="zh-TW" sz="1300">
                  <a:solidFill>
                    <a:srgbClr val="434343"/>
                  </a:solidFill>
                </a:rPr>
                <a:t>照片資料的型態</a:t>
              </a:r>
              <a:endParaRPr sz="1300">
                <a:solidFill>
                  <a:srgbClr val="434343"/>
                </a:solidFill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rabicPeriod"/>
              </a:pPr>
              <a:r>
                <a:rPr lang="zh-TW" sz="1300">
                  <a:solidFill>
                    <a:srgbClr val="434343"/>
                  </a:solidFill>
                </a:rPr>
                <a:t>監督式學習主要是分類與回歸</a:t>
              </a:r>
              <a:endParaRPr sz="1300">
                <a:solidFill>
                  <a:srgbClr val="434343"/>
                </a:solidFill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rabicPeriod"/>
              </a:pPr>
              <a:r>
                <a:rPr b="1" lang="zh-TW" sz="1300">
                  <a:solidFill>
                    <a:srgbClr val="434343"/>
                  </a:solidFill>
                </a:rPr>
                <a:t>深度學習</a:t>
              </a:r>
              <a:endParaRPr b="1" sz="1300">
                <a:solidFill>
                  <a:srgbClr val="434343"/>
                </a:solidFill>
              </a:endParaRPr>
            </a:p>
            <a:p>
              <a:pPr indent="-3111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lphaLcPeriod"/>
              </a:pPr>
              <a:r>
                <a:rPr lang="zh-TW" sz="1300">
                  <a:solidFill>
                    <a:srgbClr val="434343"/>
                  </a:solidFill>
                </a:rPr>
                <a:t>網路的單元元件是</a:t>
              </a:r>
              <a:r>
                <a:rPr lang="zh-TW" sz="1300">
                  <a:solidFill>
                    <a:srgbClr val="FF0000"/>
                  </a:solidFill>
                </a:rPr>
                <a:t>神經元</a:t>
              </a:r>
              <a:r>
                <a:rPr lang="zh-TW" sz="1300">
                  <a:solidFill>
                    <a:srgbClr val="434343"/>
                  </a:solidFill>
                </a:rPr>
                <a:t>，神經元進行：</a:t>
              </a:r>
              <a:r>
                <a:rPr lang="zh-TW" sz="1300">
                  <a:solidFill>
                    <a:srgbClr val="FF0000"/>
                  </a:solidFill>
                </a:rPr>
                <a:t>weighted sum + activation</a:t>
              </a:r>
              <a:endParaRPr sz="1300">
                <a:solidFill>
                  <a:srgbClr val="FF0000"/>
                </a:solidFill>
              </a:endParaRPr>
            </a:p>
            <a:p>
              <a:pPr indent="-3111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lphaLcPeriod"/>
              </a:pPr>
              <a:r>
                <a:rPr lang="zh-TW" sz="1300">
                  <a:solidFill>
                    <a:srgbClr val="434343"/>
                  </a:solidFill>
                </a:rPr>
                <a:t>神經元組成神經元層，神經元層採用</a:t>
              </a:r>
              <a:r>
                <a:rPr lang="zh-TW" sz="1300">
                  <a:solidFill>
                    <a:srgbClr val="FF0000"/>
                  </a:solidFill>
                </a:rPr>
                <a:t>全連結</a:t>
              </a:r>
              <a:r>
                <a:rPr lang="zh-TW" sz="1300">
                  <a:solidFill>
                    <a:srgbClr val="434343"/>
                  </a:solidFill>
                </a:rPr>
                <a:t>方式連接</a:t>
              </a:r>
              <a:endParaRPr sz="1300">
                <a:solidFill>
                  <a:srgbClr val="434343"/>
                </a:solidFill>
              </a:endParaRPr>
            </a:p>
            <a:p>
              <a:pPr indent="-3111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lphaLcPeriod"/>
              </a:pPr>
              <a:r>
                <a:rPr lang="zh-TW" sz="1300">
                  <a:solidFill>
                    <a:srgbClr val="434343"/>
                  </a:solidFill>
                </a:rPr>
                <a:t>輸入資料進行</a:t>
              </a:r>
              <a:r>
                <a:rPr lang="zh-TW" sz="1300">
                  <a:solidFill>
                    <a:srgbClr val="FF0000"/>
                  </a:solidFill>
                </a:rPr>
                <a:t>正向傳遞</a:t>
              </a:r>
              <a:r>
                <a:rPr lang="zh-TW" sz="1300">
                  <a:solidFill>
                    <a:srgbClr val="434343"/>
                  </a:solidFill>
                </a:rPr>
                <a:t>，層層相傳，求出推論</a:t>
              </a:r>
              <a:endParaRPr sz="1300">
                <a:solidFill>
                  <a:srgbClr val="434343"/>
                </a:solidFill>
              </a:endParaRPr>
            </a:p>
            <a:p>
              <a:pPr indent="-3111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lphaLcPeriod"/>
              </a:pPr>
              <a:r>
                <a:rPr lang="zh-TW" sz="1300">
                  <a:solidFill>
                    <a:srgbClr val="434343"/>
                  </a:solidFill>
                </a:rPr>
                <a:t>推論與標籤比對的差距稱為損失函式。</a:t>
              </a:r>
              <a:endParaRPr sz="1300">
                <a:solidFill>
                  <a:srgbClr val="434343"/>
                </a:solidFill>
              </a:endParaRPr>
            </a:p>
            <a:p>
              <a:pPr indent="-3111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  <a:buAutoNum type="alphaLcPeriod"/>
              </a:pPr>
              <a:r>
                <a:rPr lang="zh-TW" sz="1300">
                  <a:solidFill>
                    <a:srgbClr val="434343"/>
                  </a:solidFill>
                </a:rPr>
                <a:t>根據最小化損失函式，進行</a:t>
              </a:r>
              <a:r>
                <a:rPr lang="zh-TW" sz="1300">
                  <a:solidFill>
                    <a:srgbClr val="FF0000"/>
                  </a:solidFill>
                </a:rPr>
                <a:t>反向傳遞、參數修正</a:t>
              </a:r>
              <a:r>
                <a:rPr lang="zh-TW" sz="1300">
                  <a:solidFill>
                    <a:srgbClr val="434343"/>
                  </a:solidFill>
                </a:rPr>
                <a:t>，促使下一次的推論結果更好。</a:t>
              </a:r>
              <a:endParaRPr sz="1300">
                <a:solidFill>
                  <a:srgbClr val="434343"/>
                </a:solidFill>
              </a:endParaRPr>
            </a:p>
          </p:txBody>
        </p:sp>
        <p:sp>
          <p:nvSpPr>
            <p:cNvPr id="613" name="Google Shape;613;p94"/>
            <p:cNvSpPr/>
            <p:nvPr/>
          </p:nvSpPr>
          <p:spPr>
            <a:xfrm>
              <a:off x="987150" y="1569771"/>
              <a:ext cx="10217700" cy="696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B6D7A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300">
                  <a:solidFill>
                    <a:srgbClr val="2383C6"/>
                  </a:solidFill>
                </a:rPr>
                <a:t>目前所學</a:t>
              </a:r>
              <a:endParaRPr sz="1300">
                <a:solidFill>
                  <a:srgbClr val="2383C6"/>
                </a:solidFill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57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MNIST 程式的步驟: CNN 模型編寫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6" name="Google Shape;1846;p157"/>
          <p:cNvSpPr txBox="1"/>
          <p:nvPr/>
        </p:nvSpPr>
        <p:spPr>
          <a:xfrm>
            <a:off x="833825" y="1167975"/>
            <a:ext cx="7674300" cy="3975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model.add(Conv2D(filters=16, kernel_size=(5,5), padding='same',input_shape=(28,28,1), activation='relu'))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model.add(MaxPooling2D(pool_size=(2,2)))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model.add(Conv2D(filters=36, kernel_size=(5,5), padding='same', activation='relu'))  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model.add(MaxPooling2D(pool_size=(2,2)))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model.add(Dropout(0.25))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model.add(Flatten())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model.add(Dense(128,activation='relu'))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model.add(Dropout(0.5))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model.add(Dense(10, activation='softmax'))</a:t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Google Shape;185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78" y="1464927"/>
            <a:ext cx="2822676" cy="19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900" y="1775450"/>
            <a:ext cx="3951624" cy="3143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3" name="Google Shape;1853;p158"/>
          <p:cNvSpPr txBox="1"/>
          <p:nvPr/>
        </p:nvSpPr>
        <p:spPr>
          <a:xfrm>
            <a:off x="301300" y="3535575"/>
            <a:ext cx="4562400" cy="1524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ourier New"/>
                <a:ea typeface="Courier New"/>
                <a:cs typeface="Courier New"/>
                <a:sym typeface="Courier New"/>
              </a:rPr>
              <a:t>print(1*5*5*16+16)  #416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ourier New"/>
                <a:ea typeface="Courier New"/>
                <a:cs typeface="Courier New"/>
                <a:sym typeface="Courier New"/>
              </a:rPr>
              <a:t>print(16*5*5*36+36) #14436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ourier New"/>
                <a:ea typeface="Courier New"/>
                <a:cs typeface="Courier New"/>
                <a:sym typeface="Courier New"/>
              </a:rPr>
              <a:t>print(7*7*36)       #1764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ourier New"/>
                <a:ea typeface="Courier New"/>
                <a:cs typeface="Courier New"/>
                <a:sym typeface="Courier New"/>
              </a:rPr>
              <a:t>print(1764*128+128) #225920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ourier New"/>
                <a:ea typeface="Courier New"/>
                <a:cs typeface="Courier New"/>
                <a:sym typeface="Courier New"/>
              </a:rPr>
              <a:t>print(128*10+10)    #1290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4" name="Google Shape;1854;p158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</a:t>
            </a: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參數計算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59"/>
          <p:cNvSpPr txBox="1"/>
          <p:nvPr/>
        </p:nvSpPr>
        <p:spPr>
          <a:xfrm>
            <a:off x="451825" y="234575"/>
            <a:ext cx="5004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這次過癮了。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860" name="Google Shape;186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88" y="980500"/>
            <a:ext cx="7191829" cy="40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30824"/>
            <a:ext cx="7551724" cy="16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5"/>
          <p:cNvSpPr/>
          <p:nvPr/>
        </p:nvSpPr>
        <p:spPr>
          <a:xfrm>
            <a:off x="6295050" y="3583688"/>
            <a:ext cx="3175500" cy="1593000"/>
          </a:xfrm>
          <a:prstGeom prst="rect">
            <a:avLst/>
          </a:prstGeom>
          <a:solidFill>
            <a:srgbClr val="F0D6D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95"/>
          <p:cNvSpPr/>
          <p:nvPr/>
        </p:nvSpPr>
        <p:spPr>
          <a:xfrm>
            <a:off x="6305869" y="-115488"/>
            <a:ext cx="3175500" cy="3684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95"/>
          <p:cNvSpPr/>
          <p:nvPr/>
        </p:nvSpPr>
        <p:spPr>
          <a:xfrm>
            <a:off x="3131175" y="3697762"/>
            <a:ext cx="3175500" cy="1500000"/>
          </a:xfrm>
          <a:prstGeom prst="rect">
            <a:avLst/>
          </a:prstGeom>
          <a:solidFill>
            <a:srgbClr val="FED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95"/>
          <p:cNvSpPr/>
          <p:nvPr/>
        </p:nvSpPr>
        <p:spPr>
          <a:xfrm>
            <a:off x="3124875" y="1104883"/>
            <a:ext cx="3175500" cy="1855200"/>
          </a:xfrm>
          <a:prstGeom prst="rect">
            <a:avLst/>
          </a:prstGeom>
          <a:solidFill>
            <a:srgbClr val="FED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95"/>
          <p:cNvSpPr/>
          <p:nvPr/>
        </p:nvSpPr>
        <p:spPr>
          <a:xfrm>
            <a:off x="3124875" y="-53869"/>
            <a:ext cx="3175500" cy="1158900"/>
          </a:xfrm>
          <a:prstGeom prst="rect">
            <a:avLst/>
          </a:prstGeom>
          <a:solidFill>
            <a:srgbClr val="F0D6D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95"/>
          <p:cNvSpPr/>
          <p:nvPr/>
        </p:nvSpPr>
        <p:spPr>
          <a:xfrm>
            <a:off x="3157599" y="2731969"/>
            <a:ext cx="3175500" cy="1044600"/>
          </a:xfrm>
          <a:prstGeom prst="rect">
            <a:avLst/>
          </a:prstGeom>
          <a:solidFill>
            <a:srgbClr val="DCEEF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5" name="Google Shape;625;p95"/>
          <p:cNvSpPr/>
          <p:nvPr/>
        </p:nvSpPr>
        <p:spPr>
          <a:xfrm>
            <a:off x="-26419" y="1680994"/>
            <a:ext cx="3175500" cy="3516900"/>
          </a:xfrm>
          <a:prstGeom prst="rect">
            <a:avLst/>
          </a:prstGeom>
          <a:solidFill>
            <a:srgbClr val="F0D6D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5"/>
          <p:cNvSpPr/>
          <p:nvPr/>
        </p:nvSpPr>
        <p:spPr>
          <a:xfrm>
            <a:off x="-26419" y="-6412"/>
            <a:ext cx="3175500" cy="1696500"/>
          </a:xfrm>
          <a:prstGeom prst="rect">
            <a:avLst/>
          </a:prstGeom>
          <a:solidFill>
            <a:srgbClr val="DCEEF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5"/>
          <p:cNvSpPr txBox="1"/>
          <p:nvPr/>
        </p:nvSpPr>
        <p:spPr>
          <a:xfrm>
            <a:off x="37631" y="73440"/>
            <a:ext cx="1594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處理問題的方法 y =  f(x)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95"/>
          <p:cNvSpPr txBox="1"/>
          <p:nvPr/>
        </p:nvSpPr>
        <p:spPr>
          <a:xfrm>
            <a:off x="22706" y="680940"/>
            <a:ext cx="1092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機器學習的方法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9" name="Google Shape;629;p95"/>
          <p:cNvSpPr txBox="1"/>
          <p:nvPr/>
        </p:nvSpPr>
        <p:spPr>
          <a:xfrm>
            <a:off x="436463" y="373590"/>
            <a:ext cx="1224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Lato"/>
                <a:ea typeface="Lato"/>
                <a:cs typeface="Lato"/>
                <a:sym typeface="Lato"/>
              </a:rPr>
              <a:t>採用機器學習的條件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95"/>
          <p:cNvSpPr txBox="1"/>
          <p:nvPr/>
        </p:nvSpPr>
        <p:spPr>
          <a:xfrm>
            <a:off x="1299769" y="680940"/>
            <a:ext cx="2122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找一個模型 y = a x</a:t>
            </a:r>
            <a:r>
              <a:rPr baseline="30000" lang="zh-TW" sz="11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latin typeface="Lato"/>
                <a:ea typeface="Lato"/>
                <a:cs typeface="Lato"/>
                <a:sym typeface="Lato"/>
              </a:rPr>
              <a:t>  + b x + c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95"/>
          <p:cNvSpPr txBox="1"/>
          <p:nvPr/>
        </p:nvSpPr>
        <p:spPr>
          <a:xfrm>
            <a:off x="1299769" y="928234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定義好壞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95"/>
          <p:cNvSpPr txBox="1"/>
          <p:nvPr/>
        </p:nvSpPr>
        <p:spPr>
          <a:xfrm>
            <a:off x="1299769" y="1228384"/>
            <a:ext cx="184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y = 2.7  x</a:t>
            </a:r>
            <a:r>
              <a:rPr baseline="30000" lang="zh-TW" sz="11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latin typeface="Lato"/>
                <a:ea typeface="Lato"/>
                <a:cs typeface="Lato"/>
                <a:sym typeface="Lato"/>
              </a:rPr>
              <a:t>  - 2 x + 32.1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95"/>
          <p:cNvSpPr txBox="1"/>
          <p:nvPr/>
        </p:nvSpPr>
        <p:spPr>
          <a:xfrm>
            <a:off x="22706" y="1690084"/>
            <a:ext cx="1092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深度學習的方法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95"/>
          <p:cNvSpPr txBox="1"/>
          <p:nvPr/>
        </p:nvSpPr>
        <p:spPr>
          <a:xfrm>
            <a:off x="1299769" y="1783028"/>
            <a:ext cx="1682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DNN 初略模仿大腦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95"/>
          <p:cNvSpPr txBox="1"/>
          <p:nvPr/>
        </p:nvSpPr>
        <p:spPr>
          <a:xfrm>
            <a:off x="1563994" y="2052353"/>
            <a:ext cx="162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神經元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作 weighted sum + 開關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95"/>
          <p:cNvSpPr txBox="1"/>
          <p:nvPr/>
        </p:nvSpPr>
        <p:spPr>
          <a:xfrm>
            <a:off x="1563994" y="2617669"/>
            <a:ext cx="14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神經元組成神經元層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六層傳遞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7" name="Google Shape;63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44" y="2176119"/>
            <a:ext cx="1092151" cy="75255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5"/>
          <p:cNvSpPr txBox="1"/>
          <p:nvPr/>
        </p:nvSpPr>
        <p:spPr>
          <a:xfrm>
            <a:off x="1299769" y="3411597"/>
            <a:ext cx="1030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Loss Function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95"/>
          <p:cNvSpPr txBox="1"/>
          <p:nvPr/>
        </p:nvSpPr>
        <p:spPr>
          <a:xfrm>
            <a:off x="1616831" y="3635228"/>
            <a:ext cx="1365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mean square error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95"/>
          <p:cNvSpPr txBox="1"/>
          <p:nvPr/>
        </p:nvSpPr>
        <p:spPr>
          <a:xfrm>
            <a:off x="1616831" y="3821078"/>
            <a:ext cx="1365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cross-entropy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95"/>
          <p:cNvSpPr txBox="1"/>
          <p:nvPr/>
        </p:nvSpPr>
        <p:spPr>
          <a:xfrm>
            <a:off x="1299769" y="4230559"/>
            <a:ext cx="141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用梯度下降法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2" name="Google Shape;64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114562"/>
            <a:ext cx="1157774" cy="7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977494"/>
            <a:ext cx="1157774" cy="7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95"/>
          <p:cNvSpPr txBox="1"/>
          <p:nvPr/>
        </p:nvSpPr>
        <p:spPr>
          <a:xfrm>
            <a:off x="3397275" y="33900"/>
            <a:ext cx="571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CNN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95"/>
          <p:cNvSpPr txBox="1"/>
          <p:nvPr/>
        </p:nvSpPr>
        <p:spPr>
          <a:xfrm>
            <a:off x="3899100" y="152513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圖形的特性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95"/>
          <p:cNvSpPr txBox="1"/>
          <p:nvPr/>
        </p:nvSpPr>
        <p:spPr>
          <a:xfrm>
            <a:off x="3899100" y="329555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CNN 模型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95"/>
          <p:cNvSpPr txBox="1"/>
          <p:nvPr/>
        </p:nvSpPr>
        <p:spPr>
          <a:xfrm>
            <a:off x="4823681" y="391205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(3,3) </a:t>
            </a:r>
            <a:r>
              <a:rPr lang="zh-TW" sz="9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矩陣</a:t>
            </a:r>
            <a:r>
              <a:rPr lang="zh-TW" sz="1100">
                <a:latin typeface="Lato"/>
                <a:ea typeface="Lato"/>
                <a:cs typeface="Lato"/>
                <a:sym typeface="Lato"/>
              </a:rPr>
              <a:t>卷積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95"/>
          <p:cNvSpPr txBox="1"/>
          <p:nvPr/>
        </p:nvSpPr>
        <p:spPr>
          <a:xfrm>
            <a:off x="3899100" y="530930"/>
            <a:ext cx="1030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Loss Function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95"/>
          <p:cNvSpPr txBox="1"/>
          <p:nvPr/>
        </p:nvSpPr>
        <p:spPr>
          <a:xfrm>
            <a:off x="3899100" y="716780"/>
            <a:ext cx="141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用梯度下降法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95"/>
          <p:cNvSpPr txBox="1"/>
          <p:nvPr/>
        </p:nvSpPr>
        <p:spPr>
          <a:xfrm>
            <a:off x="1933875" y="2431819"/>
            <a:ext cx="1488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relu, sigmoid, softmax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95"/>
          <p:cNvSpPr txBox="1"/>
          <p:nvPr/>
        </p:nvSpPr>
        <p:spPr>
          <a:xfrm>
            <a:off x="3397275" y="2712750"/>
            <a:ext cx="90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整個專案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2" name="Google Shape;65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508" y="2810534"/>
            <a:ext cx="2063524" cy="104439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95"/>
          <p:cNvSpPr/>
          <p:nvPr/>
        </p:nvSpPr>
        <p:spPr>
          <a:xfrm>
            <a:off x="4981631" y="3148969"/>
            <a:ext cx="801600" cy="6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5"/>
          <p:cNvSpPr txBox="1"/>
          <p:nvPr/>
        </p:nvSpPr>
        <p:spPr>
          <a:xfrm>
            <a:off x="3397275" y="1538513"/>
            <a:ext cx="1157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為什麼 DL 可行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95"/>
          <p:cNvSpPr txBox="1"/>
          <p:nvPr/>
        </p:nvSpPr>
        <p:spPr>
          <a:xfrm>
            <a:off x="3916763" y="1817569"/>
            <a:ext cx="23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Universality: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neurons, and layer works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95"/>
          <p:cNvSpPr txBox="1"/>
          <p:nvPr/>
        </p:nvSpPr>
        <p:spPr>
          <a:xfrm>
            <a:off x="3916763" y="2184778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fat and deep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95"/>
          <p:cNvSpPr txBox="1"/>
          <p:nvPr/>
        </p:nvSpPr>
        <p:spPr>
          <a:xfrm>
            <a:off x="3899100" y="2415638"/>
            <a:ext cx="2307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small function:  speech example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95"/>
          <p:cNvSpPr txBox="1"/>
          <p:nvPr/>
        </p:nvSpPr>
        <p:spPr>
          <a:xfrm>
            <a:off x="6288450" y="33900"/>
            <a:ext cx="90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實作練習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95"/>
          <p:cNvSpPr txBox="1"/>
          <p:nvPr/>
        </p:nvSpPr>
        <p:spPr>
          <a:xfrm>
            <a:off x="6715706" y="214369"/>
            <a:ext cx="2166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工具環境：Colab, python, keras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95"/>
          <p:cNvSpPr txBox="1"/>
          <p:nvPr/>
        </p:nvSpPr>
        <p:spPr>
          <a:xfrm>
            <a:off x="6715706" y="452663"/>
            <a:ext cx="2166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程式基本架構：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API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data preprocessing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model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compile and fit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95"/>
          <p:cNvSpPr txBox="1"/>
          <p:nvPr/>
        </p:nvSpPr>
        <p:spPr>
          <a:xfrm>
            <a:off x="6715706" y="1366875"/>
            <a:ext cx="2549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基本分類：MNIST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資料不足：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Augmentation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transfer learning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Kaggle：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MRI (Semantic Segmentation)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face keypints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GAN、CycleGAN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Image Caption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95"/>
          <p:cNvSpPr txBox="1"/>
          <p:nvPr/>
        </p:nvSpPr>
        <p:spPr>
          <a:xfrm>
            <a:off x="6455850" y="2969775"/>
            <a:ext cx="90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End2End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95"/>
          <p:cNvSpPr txBox="1"/>
          <p:nvPr/>
        </p:nvSpPr>
        <p:spPr>
          <a:xfrm>
            <a:off x="6715706" y="3159028"/>
            <a:ext cx="21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輸入與輸出分析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硬 Train 一發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p95"/>
          <p:cNvSpPr txBox="1"/>
          <p:nvPr/>
        </p:nvSpPr>
        <p:spPr>
          <a:xfrm>
            <a:off x="3397275" y="3725166"/>
            <a:ext cx="801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訓練調参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95"/>
          <p:cNvSpPr txBox="1"/>
          <p:nvPr/>
        </p:nvSpPr>
        <p:spPr>
          <a:xfrm>
            <a:off x="3942375" y="4026609"/>
            <a:ext cx="2307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模型：層數、開關、參數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loss function 的選擇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進階梯度下降法：adam, sgd, batch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overfitting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95"/>
          <p:cNvSpPr txBox="1"/>
          <p:nvPr/>
        </p:nvSpPr>
        <p:spPr>
          <a:xfrm>
            <a:off x="3889447" y="1063843"/>
            <a:ext cx="141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CNN 的神經元呢？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95"/>
          <p:cNvSpPr txBox="1"/>
          <p:nvPr/>
        </p:nvSpPr>
        <p:spPr>
          <a:xfrm>
            <a:off x="3889447" y="1271977"/>
            <a:ext cx="141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CNN 內部觀察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95"/>
          <p:cNvSpPr txBox="1"/>
          <p:nvPr/>
        </p:nvSpPr>
        <p:spPr>
          <a:xfrm>
            <a:off x="6455850" y="3620738"/>
            <a:ext cx="235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RNN, and self-supervised learning 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95"/>
          <p:cNvSpPr txBox="1"/>
          <p:nvPr/>
        </p:nvSpPr>
        <p:spPr>
          <a:xfrm>
            <a:off x="6715706" y="3896625"/>
            <a:ext cx="2355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LM, word embedding</a:t>
            </a:r>
            <a:br>
              <a:rPr lang="zh-TW" sz="1100">
                <a:latin typeface="Lato"/>
                <a:ea typeface="Lato"/>
                <a:cs typeface="Lato"/>
                <a:sym typeface="Lato"/>
              </a:rPr>
            </a:br>
            <a:r>
              <a:rPr lang="zh-TW" sz="1100">
                <a:latin typeface="Lato"/>
                <a:ea typeface="Lato"/>
                <a:cs typeface="Lato"/>
                <a:sym typeface="Lato"/>
              </a:rPr>
              <a:t>history: 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seq2seq, attention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sel-attention, transformer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Bert, GPT...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95"/>
          <p:cNvSpPr txBox="1"/>
          <p:nvPr/>
        </p:nvSpPr>
        <p:spPr>
          <a:xfrm>
            <a:off x="6455850" y="4785075"/>
            <a:ext cx="235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RL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95"/>
          <p:cNvSpPr/>
          <p:nvPr/>
        </p:nvSpPr>
        <p:spPr>
          <a:xfrm>
            <a:off x="13313" y="90469"/>
            <a:ext cx="3078900" cy="159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95"/>
          <p:cNvSpPr/>
          <p:nvPr/>
        </p:nvSpPr>
        <p:spPr>
          <a:xfrm>
            <a:off x="3328744" y="2617669"/>
            <a:ext cx="2959800" cy="120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3" name="Google Shape;673;p95"/>
          <p:cNvGrpSpPr/>
          <p:nvPr/>
        </p:nvGrpSpPr>
        <p:grpSpPr>
          <a:xfrm>
            <a:off x="1114856" y="43950"/>
            <a:ext cx="7507519" cy="3841744"/>
            <a:chOff x="1486475" y="58600"/>
            <a:chExt cx="10010025" cy="5122325"/>
          </a:xfrm>
        </p:grpSpPr>
        <p:sp>
          <p:nvSpPr>
            <p:cNvPr id="674" name="Google Shape;674;p95"/>
            <p:cNvSpPr/>
            <p:nvPr/>
          </p:nvSpPr>
          <p:spPr>
            <a:xfrm>
              <a:off x="1486475" y="2322275"/>
              <a:ext cx="2636400" cy="51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95"/>
            <p:cNvSpPr/>
            <p:nvPr/>
          </p:nvSpPr>
          <p:spPr>
            <a:xfrm>
              <a:off x="4438325" y="58600"/>
              <a:ext cx="1984800" cy="338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95"/>
            <p:cNvSpPr/>
            <p:nvPr/>
          </p:nvSpPr>
          <p:spPr>
            <a:xfrm>
              <a:off x="8607800" y="4842225"/>
              <a:ext cx="2888700" cy="338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95"/>
          <p:cNvSpPr/>
          <p:nvPr/>
        </p:nvSpPr>
        <p:spPr>
          <a:xfrm>
            <a:off x="1065600" y="1690088"/>
            <a:ext cx="2307600" cy="312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95"/>
          <p:cNvSpPr/>
          <p:nvPr/>
        </p:nvSpPr>
        <p:spPr>
          <a:xfrm>
            <a:off x="3418200" y="1505381"/>
            <a:ext cx="2487300" cy="130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95"/>
          <p:cNvSpPr/>
          <p:nvPr/>
        </p:nvSpPr>
        <p:spPr>
          <a:xfrm>
            <a:off x="3418200" y="3686288"/>
            <a:ext cx="2832000" cy="130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5"/>
          <p:cNvSpPr/>
          <p:nvPr/>
        </p:nvSpPr>
        <p:spPr>
          <a:xfrm>
            <a:off x="6217913" y="51750"/>
            <a:ext cx="2832000" cy="351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1" name="Google Shape;681;p95"/>
          <p:cNvCxnSpPr/>
          <p:nvPr/>
        </p:nvCxnSpPr>
        <p:spPr>
          <a:xfrm>
            <a:off x="436650" y="4146747"/>
            <a:ext cx="308400" cy="46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6"/>
          <p:cNvSpPr txBox="1"/>
          <p:nvPr/>
        </p:nvSpPr>
        <p:spPr>
          <a:xfrm>
            <a:off x="37631" y="73440"/>
            <a:ext cx="15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處理問題的方法 y =  f(x)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96"/>
          <p:cNvSpPr txBox="1"/>
          <p:nvPr/>
        </p:nvSpPr>
        <p:spPr>
          <a:xfrm>
            <a:off x="22706" y="680940"/>
            <a:ext cx="109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機器學習的方法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96"/>
          <p:cNvSpPr txBox="1"/>
          <p:nvPr/>
        </p:nvSpPr>
        <p:spPr>
          <a:xfrm>
            <a:off x="436463" y="373590"/>
            <a:ext cx="1224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採用機器學習的條件</a:t>
            </a:r>
            <a:endParaRPr sz="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96"/>
          <p:cNvSpPr txBox="1"/>
          <p:nvPr/>
        </p:nvSpPr>
        <p:spPr>
          <a:xfrm>
            <a:off x="1299769" y="680940"/>
            <a:ext cx="212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找一個模型 y = a x</a:t>
            </a:r>
            <a:r>
              <a:rPr baseline="30000"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+ b x + c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96"/>
          <p:cNvSpPr txBox="1"/>
          <p:nvPr/>
        </p:nvSpPr>
        <p:spPr>
          <a:xfrm>
            <a:off x="1299769" y="928234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定義好壞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96"/>
          <p:cNvSpPr txBox="1"/>
          <p:nvPr/>
        </p:nvSpPr>
        <p:spPr>
          <a:xfrm>
            <a:off x="1299769" y="1228384"/>
            <a:ext cx="1849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y = 2.7  x</a:t>
            </a:r>
            <a:r>
              <a:rPr baseline="30000"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- 2 x + 32.1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96"/>
          <p:cNvSpPr txBox="1"/>
          <p:nvPr/>
        </p:nvSpPr>
        <p:spPr>
          <a:xfrm>
            <a:off x="22706" y="1690084"/>
            <a:ext cx="109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深度學習的方法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96"/>
          <p:cNvSpPr txBox="1"/>
          <p:nvPr/>
        </p:nvSpPr>
        <p:spPr>
          <a:xfrm>
            <a:off x="1299769" y="1783028"/>
            <a:ext cx="168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DNN 初略模仿大腦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96"/>
          <p:cNvSpPr txBox="1"/>
          <p:nvPr/>
        </p:nvSpPr>
        <p:spPr>
          <a:xfrm>
            <a:off x="1563994" y="2052353"/>
            <a:ext cx="1629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神經元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作 weighted sum + 開關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p96"/>
          <p:cNvSpPr txBox="1"/>
          <p:nvPr/>
        </p:nvSpPr>
        <p:spPr>
          <a:xfrm>
            <a:off x="1563994" y="2617669"/>
            <a:ext cx="1488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神經元組成神經元層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六層傳遞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7" name="Google Shape;69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44" y="2176119"/>
            <a:ext cx="1092151" cy="75255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96"/>
          <p:cNvSpPr txBox="1"/>
          <p:nvPr/>
        </p:nvSpPr>
        <p:spPr>
          <a:xfrm>
            <a:off x="1299769" y="3411597"/>
            <a:ext cx="103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Loss Function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p96"/>
          <p:cNvSpPr txBox="1"/>
          <p:nvPr/>
        </p:nvSpPr>
        <p:spPr>
          <a:xfrm>
            <a:off x="1616831" y="3635228"/>
            <a:ext cx="13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mean square error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96"/>
          <p:cNvSpPr txBox="1"/>
          <p:nvPr/>
        </p:nvSpPr>
        <p:spPr>
          <a:xfrm>
            <a:off x="1616831" y="3821078"/>
            <a:ext cx="13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cross-entropy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96"/>
          <p:cNvSpPr txBox="1"/>
          <p:nvPr/>
        </p:nvSpPr>
        <p:spPr>
          <a:xfrm>
            <a:off x="1299769" y="4230559"/>
            <a:ext cx="1418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用梯度下降法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2" name="Google Shape;70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114562"/>
            <a:ext cx="1157774" cy="7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977494"/>
            <a:ext cx="1157774" cy="7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96"/>
          <p:cNvSpPr txBox="1"/>
          <p:nvPr/>
        </p:nvSpPr>
        <p:spPr>
          <a:xfrm>
            <a:off x="3397275" y="33900"/>
            <a:ext cx="57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CNN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96"/>
          <p:cNvSpPr txBox="1"/>
          <p:nvPr/>
        </p:nvSpPr>
        <p:spPr>
          <a:xfrm>
            <a:off x="3899100" y="152513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圖形的特性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p96"/>
          <p:cNvSpPr txBox="1"/>
          <p:nvPr/>
        </p:nvSpPr>
        <p:spPr>
          <a:xfrm>
            <a:off x="3899100" y="329555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CNN 模型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96"/>
          <p:cNvSpPr txBox="1"/>
          <p:nvPr/>
        </p:nvSpPr>
        <p:spPr>
          <a:xfrm>
            <a:off x="4823681" y="391205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(3,3) </a:t>
            </a:r>
            <a:r>
              <a:rPr b="1" lang="zh-TW" sz="9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矩陣</a:t>
            </a: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卷積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96"/>
          <p:cNvSpPr txBox="1"/>
          <p:nvPr/>
        </p:nvSpPr>
        <p:spPr>
          <a:xfrm>
            <a:off x="3899100" y="530930"/>
            <a:ext cx="103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Loss Function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96"/>
          <p:cNvSpPr txBox="1"/>
          <p:nvPr/>
        </p:nvSpPr>
        <p:spPr>
          <a:xfrm>
            <a:off x="3899100" y="716780"/>
            <a:ext cx="1418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用梯度下降法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96"/>
          <p:cNvSpPr txBox="1"/>
          <p:nvPr/>
        </p:nvSpPr>
        <p:spPr>
          <a:xfrm>
            <a:off x="1933875" y="2431819"/>
            <a:ext cx="148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relu, sigmoid, softmax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96"/>
          <p:cNvSpPr txBox="1"/>
          <p:nvPr/>
        </p:nvSpPr>
        <p:spPr>
          <a:xfrm>
            <a:off x="3397275" y="2712750"/>
            <a:ext cx="9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整個專案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2" name="Google Shape;71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508" y="2810534"/>
            <a:ext cx="2063524" cy="104439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6"/>
          <p:cNvSpPr txBox="1"/>
          <p:nvPr/>
        </p:nvSpPr>
        <p:spPr>
          <a:xfrm>
            <a:off x="3397275" y="1538513"/>
            <a:ext cx="11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為什麼 DL 可行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96"/>
          <p:cNvSpPr txBox="1"/>
          <p:nvPr/>
        </p:nvSpPr>
        <p:spPr>
          <a:xfrm>
            <a:off x="3916763" y="1817569"/>
            <a:ext cx="2307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Universality: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neurons, and layer works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96"/>
          <p:cNvSpPr txBox="1"/>
          <p:nvPr/>
        </p:nvSpPr>
        <p:spPr>
          <a:xfrm>
            <a:off x="3916763" y="2184778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fat and deep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96"/>
          <p:cNvSpPr txBox="1"/>
          <p:nvPr/>
        </p:nvSpPr>
        <p:spPr>
          <a:xfrm>
            <a:off x="3899100" y="2415638"/>
            <a:ext cx="23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small function:  speech example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96"/>
          <p:cNvSpPr txBox="1"/>
          <p:nvPr/>
        </p:nvSpPr>
        <p:spPr>
          <a:xfrm>
            <a:off x="6288450" y="33900"/>
            <a:ext cx="9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實作練習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96"/>
          <p:cNvSpPr txBox="1"/>
          <p:nvPr/>
        </p:nvSpPr>
        <p:spPr>
          <a:xfrm>
            <a:off x="6715706" y="214369"/>
            <a:ext cx="216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工具環境：Colab, python, keras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96"/>
          <p:cNvSpPr txBox="1"/>
          <p:nvPr/>
        </p:nvSpPr>
        <p:spPr>
          <a:xfrm>
            <a:off x="6715706" y="452663"/>
            <a:ext cx="216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程式基本架構：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API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data preprocessing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model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compile and fit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0" name="Google Shape;720;p96"/>
          <p:cNvSpPr txBox="1"/>
          <p:nvPr/>
        </p:nvSpPr>
        <p:spPr>
          <a:xfrm>
            <a:off x="6715706" y="1366875"/>
            <a:ext cx="2549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基本分類：MNIST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資料不足：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Augmentation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transfer learning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Kaggle：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MRI (Semantic Segmentation)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face keypints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GAN、CycleGAN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Image Caption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96"/>
          <p:cNvSpPr txBox="1"/>
          <p:nvPr/>
        </p:nvSpPr>
        <p:spPr>
          <a:xfrm>
            <a:off x="6455850" y="2969775"/>
            <a:ext cx="9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End2End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96"/>
          <p:cNvSpPr txBox="1"/>
          <p:nvPr/>
        </p:nvSpPr>
        <p:spPr>
          <a:xfrm>
            <a:off x="6715706" y="3159028"/>
            <a:ext cx="2166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輸入與輸出分析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硬 Train 一發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96"/>
          <p:cNvSpPr txBox="1"/>
          <p:nvPr/>
        </p:nvSpPr>
        <p:spPr>
          <a:xfrm>
            <a:off x="3397275" y="3725166"/>
            <a:ext cx="80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訓練調参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96"/>
          <p:cNvSpPr txBox="1"/>
          <p:nvPr/>
        </p:nvSpPr>
        <p:spPr>
          <a:xfrm>
            <a:off x="3942375" y="4026609"/>
            <a:ext cx="2307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模型：層數、開關、參數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loss function 的選擇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進階梯度下降法：adam, sgd, batch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overfitting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5" name="Google Shape;725;p96"/>
          <p:cNvSpPr txBox="1"/>
          <p:nvPr/>
        </p:nvSpPr>
        <p:spPr>
          <a:xfrm>
            <a:off x="3889447" y="1063843"/>
            <a:ext cx="14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CNN 的神經元呢？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96"/>
          <p:cNvSpPr txBox="1"/>
          <p:nvPr/>
        </p:nvSpPr>
        <p:spPr>
          <a:xfrm>
            <a:off x="3889447" y="1271977"/>
            <a:ext cx="14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CNN 內部觀察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96"/>
          <p:cNvSpPr txBox="1"/>
          <p:nvPr/>
        </p:nvSpPr>
        <p:spPr>
          <a:xfrm>
            <a:off x="6455850" y="3620738"/>
            <a:ext cx="235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RNN, and self-supervised learning 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96"/>
          <p:cNvSpPr txBox="1"/>
          <p:nvPr/>
        </p:nvSpPr>
        <p:spPr>
          <a:xfrm>
            <a:off x="6715706" y="3896625"/>
            <a:ext cx="2355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LM, word embedding</a:t>
            </a:r>
            <a:b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history:  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seq2seq, attention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sel-attention, transformer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Bert, GPT...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96"/>
          <p:cNvSpPr txBox="1"/>
          <p:nvPr/>
        </p:nvSpPr>
        <p:spPr>
          <a:xfrm>
            <a:off x="6455850" y="4785075"/>
            <a:ext cx="235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RL</a:t>
            </a:r>
            <a:endParaRPr sz="1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0" name="Google Shape;730;p96"/>
          <p:cNvCxnSpPr/>
          <p:nvPr/>
        </p:nvCxnSpPr>
        <p:spPr>
          <a:xfrm>
            <a:off x="436650" y="4146747"/>
            <a:ext cx="308400" cy="46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要素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